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311" r:id="rId2"/>
    <p:sldId id="286" r:id="rId3"/>
    <p:sldId id="280" r:id="rId4"/>
    <p:sldId id="284" r:id="rId5"/>
    <p:sldId id="289" r:id="rId6"/>
    <p:sldId id="291" r:id="rId7"/>
    <p:sldId id="292" r:id="rId8"/>
    <p:sldId id="303" r:id="rId9"/>
    <p:sldId id="293" r:id="rId10"/>
    <p:sldId id="294" r:id="rId11"/>
    <p:sldId id="295" r:id="rId12"/>
    <p:sldId id="301" r:id="rId13"/>
    <p:sldId id="302" r:id="rId14"/>
    <p:sldId id="297" r:id="rId15"/>
    <p:sldId id="300" r:id="rId16"/>
    <p:sldId id="283" r:id="rId17"/>
    <p:sldId id="299" r:id="rId18"/>
    <p:sldId id="310" r:id="rId19"/>
    <p:sldId id="271" r:id="rId20"/>
    <p:sldId id="287" r:id="rId21"/>
    <p:sldId id="306" r:id="rId22"/>
    <p:sldId id="307" r:id="rId23"/>
    <p:sldId id="309" r:id="rId24"/>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A4CD"/>
    <a:srgbClr val="FF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88" autoAdjust="0"/>
    <p:restoredTop sz="91173" autoAdjust="0"/>
  </p:normalViewPr>
  <p:slideViewPr>
    <p:cSldViewPr>
      <p:cViewPr varScale="1">
        <p:scale>
          <a:sx n="69" d="100"/>
          <a:sy n="69" d="100"/>
        </p:scale>
        <p:origin x="-153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038690-FBDE-4F18-8824-E6D36B55AE96}" type="datetimeFigureOut">
              <a:rPr lang="ru-RU" smtClean="0"/>
              <a:pPr/>
              <a:t>04.03.2024</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9F0271-67D0-4A45-8AD6-7052FAEA41B4}" type="slidenum">
              <a:rPr lang="ru-RU" smtClean="0"/>
              <a:pPr/>
              <a:t>‹#›</a:t>
            </a:fld>
            <a:endParaRPr lang="ru-RU"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20" name="Нижний колонтитул 19"/>
          <p:cNvSpPr>
            <a:spLocks noGrp="1"/>
          </p:cNvSpPr>
          <p:nvPr>
            <p:ph type="ftr" sz="quarter" idx="11"/>
          </p:nvPr>
        </p:nvSpPr>
        <p:spPr/>
        <p:txBody>
          <a:bodyPr/>
          <a:lstStyle>
            <a:extLst/>
          </a:lstStyle>
          <a:p>
            <a:endParaRPr lang="en-US" dirty="0"/>
          </a:p>
        </p:txBody>
      </p:sp>
      <p:sp>
        <p:nvSpPr>
          <p:cNvPr id="10" name="Номер слайда 9"/>
          <p:cNvSpPr>
            <a:spLocks noGrp="1"/>
          </p:cNvSpPr>
          <p:nvPr>
            <p:ph type="sldNum" sz="quarter" idx="12"/>
          </p:nvPr>
        </p:nvSpPr>
        <p:spPr/>
        <p:txBody>
          <a:bodyPr/>
          <a:lstStyle>
            <a:extLst/>
          </a:lstStyle>
          <a:p>
            <a:fld id="{A483448D-3A78-4528-A469-B745A65DA480}" type="slidenum">
              <a:rPr lang="en-US" smtClean="0"/>
              <a:pPr/>
              <a:t>‹#›</a:t>
            </a:fld>
            <a:endParaRPr lang="en-US" dirty="0"/>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5" name="Нижний колонтитул 4"/>
          <p:cNvSpPr>
            <a:spLocks noGrp="1"/>
          </p:cNvSpPr>
          <p:nvPr>
            <p:ph type="ftr" sz="quarter" idx="11"/>
          </p:nvPr>
        </p:nvSpPr>
        <p:spPr/>
        <p:txBody>
          <a:bodyPr/>
          <a:lstStyle>
            <a:extLst/>
          </a:lstStyle>
          <a:p>
            <a:endParaRPr lang="en-US" dirty="0"/>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5" name="Нижний колонтитул 4"/>
          <p:cNvSpPr>
            <a:spLocks noGrp="1"/>
          </p:cNvSpPr>
          <p:nvPr>
            <p:ph type="ftr" sz="quarter" idx="11"/>
          </p:nvPr>
        </p:nvSpPr>
        <p:spPr/>
        <p:txBody>
          <a:bodyPr/>
          <a:lstStyle>
            <a:extLst/>
          </a:lstStyle>
          <a:p>
            <a:endParaRPr lang="en-US" dirty="0"/>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dirty="0"/>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6" name="Нижний колонтитул 5"/>
          <p:cNvSpPr>
            <a:spLocks noGrp="1"/>
          </p:cNvSpPr>
          <p:nvPr>
            <p:ph type="ftr" sz="quarter" idx="11"/>
          </p:nvPr>
        </p:nvSpPr>
        <p:spPr/>
        <p:txBody>
          <a:bodyPr/>
          <a:lstStyle>
            <a:extLst/>
          </a:lstStyle>
          <a:p>
            <a:endParaRPr lang="en-US" dirty="0"/>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8" name="Нижний колонтитул 7"/>
          <p:cNvSpPr>
            <a:spLocks noGrp="1"/>
          </p:cNvSpPr>
          <p:nvPr>
            <p:ph type="ftr" sz="quarter" idx="11"/>
          </p:nvPr>
        </p:nvSpPr>
        <p:spPr/>
        <p:txBody>
          <a:bodyPr/>
          <a:lstStyle>
            <a:extLst/>
          </a:lstStyle>
          <a:p>
            <a:endParaRPr lang="en-US" dirty="0"/>
          </a:p>
        </p:txBody>
      </p:sp>
      <p:sp>
        <p:nvSpPr>
          <p:cNvPr id="9" name="Номер слайда 8"/>
          <p:cNvSpPr>
            <a:spLocks noGrp="1"/>
          </p:cNvSpPr>
          <p:nvPr>
            <p:ph type="sldNum" sz="quarter" idx="12"/>
          </p:nvPr>
        </p:nvSpPr>
        <p:spPr/>
        <p:txBody>
          <a:bodyPr/>
          <a:lstStyle>
            <a:extLst/>
          </a:lstStyle>
          <a:p>
            <a:fld id="{A483448D-3A78-4528-A469-B745A65DA480}"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4" name="Нижний колонтитул 3"/>
          <p:cNvSpPr>
            <a:spLocks noGrp="1"/>
          </p:cNvSpPr>
          <p:nvPr>
            <p:ph type="ftr" sz="quarter" idx="11"/>
          </p:nvPr>
        </p:nvSpPr>
        <p:spPr/>
        <p:txBody>
          <a:bodyPr/>
          <a:lstStyle>
            <a:extLst/>
          </a:lstStyle>
          <a:p>
            <a:endParaRPr lang="en-US" dirty="0"/>
          </a:p>
        </p:txBody>
      </p:sp>
      <p:sp>
        <p:nvSpPr>
          <p:cNvPr id="5" name="Номер слайда 4"/>
          <p:cNvSpPr>
            <a:spLocks noGrp="1"/>
          </p:cNvSpPr>
          <p:nvPr>
            <p:ph type="sldNum" sz="quarter" idx="12"/>
          </p:nvPr>
        </p:nvSpPr>
        <p:spPr/>
        <p:txBody>
          <a:bodyPr/>
          <a:lstStyle>
            <a:extLst/>
          </a:lstStyle>
          <a:p>
            <a:fld id="{A483448D-3A78-4528-A469-B745A65DA48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Дата 1"/>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3" name="Нижний колонтитул 2"/>
          <p:cNvSpPr>
            <a:spLocks noGrp="1"/>
          </p:cNvSpPr>
          <p:nvPr>
            <p:ph type="ftr" sz="quarter" idx="11"/>
          </p:nvPr>
        </p:nvSpPr>
        <p:spPr/>
        <p:txBody>
          <a:bodyPr/>
          <a:lstStyle>
            <a:extLst/>
          </a:lstStyle>
          <a:p>
            <a:endParaRPr lang="en-US" dirty="0"/>
          </a:p>
        </p:txBody>
      </p:sp>
      <p:sp>
        <p:nvSpPr>
          <p:cNvPr id="4" name="Номер слайда 3"/>
          <p:cNvSpPr>
            <a:spLocks noGrp="1"/>
          </p:cNvSpPr>
          <p:nvPr>
            <p:ph type="sldNum" sz="quarter" idx="12"/>
          </p:nvPr>
        </p:nvSpPr>
        <p:spPr/>
        <p:txBody>
          <a:bodyPr/>
          <a:lstStyle>
            <a:extLst/>
          </a:lstStyle>
          <a:p>
            <a:fld id="{A483448D-3A78-4528-A469-B745A65DA480}" type="slidenum">
              <a:rPr lang="en-US" smtClean="0"/>
              <a:pPr/>
              <a:t>‹#›</a:t>
            </a:fld>
            <a:endParaRPr lang="en-US" dirty="0"/>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6" name="Нижний колонтитул 5"/>
          <p:cNvSpPr>
            <a:spLocks noGrp="1"/>
          </p:cNvSpPr>
          <p:nvPr>
            <p:ph type="ftr" sz="quarter" idx="11"/>
          </p:nvPr>
        </p:nvSpPr>
        <p:spPr/>
        <p:txBody>
          <a:bodyPr/>
          <a:lstStyle>
            <a:extLst/>
          </a:lstStyle>
          <a:p>
            <a:endParaRPr lang="en-US" dirty="0"/>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6" name="Нижний колонтитул 5"/>
          <p:cNvSpPr>
            <a:spLocks noGrp="1"/>
          </p:cNvSpPr>
          <p:nvPr>
            <p:ph type="ftr" sz="quarter" idx="11"/>
          </p:nvPr>
        </p:nvSpPr>
        <p:spPr/>
        <p:txBody>
          <a:bodyPr/>
          <a:lstStyle>
            <a:extLst/>
          </a:lstStyle>
          <a:p>
            <a:endParaRPr lang="en-US" dirty="0"/>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dirty="0"/>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dirty="0"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5" name="Нижний колонтитул 4"/>
          <p:cNvSpPr>
            <a:spLocks noGrp="1"/>
          </p:cNvSpPr>
          <p:nvPr>
            <p:ph type="ftr" sz="quarter" idx="11"/>
          </p:nvPr>
        </p:nvSpPr>
        <p:spPr/>
        <p:txBody>
          <a:bodyPr/>
          <a:lstStyle>
            <a:extLst/>
          </a:lstStyle>
          <a:p>
            <a:endParaRPr lang="en-US" dirty="0"/>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3/4/2024</a:t>
            </a:fld>
            <a:endParaRPr lang="en-US" dirty="0"/>
          </a:p>
        </p:txBody>
      </p:sp>
      <p:sp>
        <p:nvSpPr>
          <p:cNvPr id="5" name="Нижний колонтитул 4"/>
          <p:cNvSpPr>
            <a:spLocks noGrp="1"/>
          </p:cNvSpPr>
          <p:nvPr>
            <p:ph type="ftr" sz="quarter" idx="11"/>
          </p:nvPr>
        </p:nvSpPr>
        <p:spPr/>
        <p:txBody>
          <a:bodyPr/>
          <a:lstStyle>
            <a:extLst/>
          </a:lstStyle>
          <a:p>
            <a:endParaRPr lang="en-US" dirty="0"/>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82"/>
            </a:gs>
            <a:gs pos="30000">
              <a:srgbClr val="66008F"/>
            </a:gs>
            <a:gs pos="64999">
              <a:srgbClr val="BA0066"/>
            </a:gs>
            <a:gs pos="89999">
              <a:srgbClr val="FF0000"/>
            </a:gs>
            <a:gs pos="100000">
              <a:srgbClr val="FF8200"/>
            </a:gs>
          </a:gsLst>
          <a:lin ang="5400000" scaled="0"/>
          <a:tileRect/>
        </a:gradFill>
        <a:effectLst/>
      </p:bgPr>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EAF463A-BC7C-46EE-9F1E-7F377CCA4891}" type="datetimeFigureOut">
              <a:rPr lang="en-US" smtClean="0"/>
              <a:pPr/>
              <a:t>3/4/2024</a:t>
            </a:fld>
            <a:endParaRPr lang="en-US" dirty="0"/>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483448D-3A78-4528-A469-B745A65DA480}" type="slidenum">
              <a:rPr lang="en-US" smtClean="0"/>
              <a:pPr/>
              <a:t>‹#›</a:t>
            </a:fld>
            <a:endParaRPr lang="en-US" dirty="0"/>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22.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Админ\Desktop\Рисунок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Прямоугольник 3"/>
          <p:cNvSpPr/>
          <p:nvPr/>
        </p:nvSpPr>
        <p:spPr>
          <a:xfrm>
            <a:off x="1447800" y="2133600"/>
            <a:ext cx="6858000" cy="954107"/>
          </a:xfrm>
          <a:prstGeom prst="rect">
            <a:avLst/>
          </a:prstGeom>
        </p:spPr>
        <p:txBody>
          <a:bodyPr wrap="square">
            <a:spAutoFit/>
            <a:scene3d>
              <a:camera prst="orthographicFront"/>
              <a:lightRig rig="threePt" dir="t"/>
            </a:scene3d>
            <a:sp3d extrusionH="57150">
              <a:bevelT w="82550" h="38100" prst="coolSlant"/>
            </a:sp3d>
          </a:bodyPr>
          <a:lstStyle/>
          <a:p>
            <a:pPr algn="ctr"/>
            <a:r>
              <a:rPr lang="ru-RU" sz="2800" b="1" cap="all" dirty="0" smtClean="0">
                <a:ln w="0">
                  <a:solidFill>
                    <a:srgbClr val="ECA4CD"/>
                  </a:solidFill>
                </a:ln>
                <a:solidFill>
                  <a:srgbClr val="FF6600"/>
                </a:solidFill>
                <a:latin typeface="Bookman Old Style" pitchFamily="18" charset="0"/>
              </a:rPr>
              <a:t>художник - модельер </a:t>
            </a:r>
          </a:p>
          <a:p>
            <a:pPr algn="ctr"/>
            <a:r>
              <a:rPr lang="ru-RU" sz="2800" b="1" cap="all" dirty="0" smtClean="0">
                <a:ln w="0">
                  <a:solidFill>
                    <a:srgbClr val="ECA4CD"/>
                  </a:solidFill>
                </a:ln>
                <a:solidFill>
                  <a:srgbClr val="FF6600"/>
                </a:solidFill>
                <a:effectLst>
                  <a:reflection blurRad="12700" stA="50000" endPos="50000" dist="5000" dir="5400000" sy="-100000" rotWithShape="0"/>
                </a:effectLst>
                <a:latin typeface="Bookman Old Style" pitchFamily="18" charset="0"/>
              </a:rPr>
              <a:t>Н. П. ЛамановА</a:t>
            </a:r>
            <a:endParaRPr lang="ru-RU" sz="2800" dirty="0">
              <a:ln w="0">
                <a:solidFill>
                  <a:srgbClr val="ECA4CD"/>
                </a:solidFill>
              </a:ln>
              <a:solidFill>
                <a:srgbClr val="FF6600"/>
              </a:solidFill>
            </a:endParaRPr>
          </a:p>
        </p:txBody>
      </p:sp>
      <p:pic>
        <p:nvPicPr>
          <p:cNvPr id="6" name="Picture 2" descr="F:\c1a9072813d2[1].jpg"/>
          <p:cNvPicPr>
            <a:picLocks noChangeAspect="1" noChangeArrowheads="1"/>
          </p:cNvPicPr>
          <p:nvPr/>
        </p:nvPicPr>
        <p:blipFill>
          <a:blip r:embed="rId3" cstate="print"/>
          <a:srcRect/>
          <a:stretch>
            <a:fillRect/>
          </a:stretch>
        </p:blipFill>
        <p:spPr bwMode="auto">
          <a:xfrm>
            <a:off x="3124200" y="2971800"/>
            <a:ext cx="3505200" cy="3581400"/>
          </a:xfrm>
          <a:prstGeom prst="rect">
            <a:avLst/>
          </a:prstGeom>
          <a:noFill/>
        </p:spPr>
      </p:pic>
      <p:sp>
        <p:nvSpPr>
          <p:cNvPr id="5" name="Прямоугольник 4"/>
          <p:cNvSpPr/>
          <p:nvPr/>
        </p:nvSpPr>
        <p:spPr>
          <a:xfrm>
            <a:off x="0" y="6400800"/>
            <a:ext cx="9144000" cy="338554"/>
          </a:xfrm>
          <a:prstGeom prst="rect">
            <a:avLst/>
          </a:prstGeom>
          <a:solidFill>
            <a:schemeClr val="bg1"/>
          </a:solidFill>
        </p:spPr>
        <p:txBody>
          <a:bodyPr wrap="square">
            <a:spAutoFit/>
          </a:bodyPr>
          <a:lstStyle/>
          <a:p>
            <a:pPr algn="ctr"/>
            <a:r>
              <a:rPr lang="ru-RU" sz="1600" dirty="0" smtClean="0">
                <a:solidFill>
                  <a:srgbClr val="002060"/>
                </a:solidFill>
              </a:rPr>
              <a:t>Материал подготовила зам. директора библиотеки Афанасьева Е.А.</a:t>
            </a:r>
            <a:endParaRPr lang="ru-RU" sz="1600" dirty="0">
              <a:solidFill>
                <a:srgbClr val="002060"/>
              </a:solidFill>
            </a:endParaRPr>
          </a:p>
        </p:txBody>
      </p:sp>
      <p:sp>
        <p:nvSpPr>
          <p:cNvPr id="7" name="Прямоугольник 6"/>
          <p:cNvSpPr/>
          <p:nvPr/>
        </p:nvSpPr>
        <p:spPr>
          <a:xfrm>
            <a:off x="1447800" y="1143000"/>
            <a:ext cx="6858000" cy="1200329"/>
          </a:xfrm>
          <a:prstGeom prst="rect">
            <a:avLst/>
          </a:prstGeom>
        </p:spPr>
        <p:txBody>
          <a:bodyPr wrap="square">
            <a:spAutoFit/>
            <a:scene3d>
              <a:camera prst="orthographicFront"/>
              <a:lightRig rig="threePt" dir="t"/>
            </a:scene3d>
            <a:sp3d extrusionH="57150">
              <a:bevelT w="82550" h="38100" prst="coolSlant"/>
            </a:sp3d>
          </a:bodyPr>
          <a:lstStyle/>
          <a:p>
            <a:pPr algn="ctr"/>
            <a:r>
              <a:rPr lang="ru-RU" sz="3600" b="1" cap="all" dirty="0" smtClean="0">
                <a:ln w="0">
                  <a:solidFill>
                    <a:srgbClr val="FF6600"/>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latin typeface="Bookman Old Style" pitchFamily="18" charset="0"/>
              </a:rPr>
              <a:t>МАСТЕРА КОСТЮМА РУБЕЖА </a:t>
            </a:r>
            <a:r>
              <a:rPr lang="en-US" sz="3600" b="1" cap="all" dirty="0" smtClean="0">
                <a:ln w="0">
                  <a:solidFill>
                    <a:srgbClr val="FF6600"/>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latin typeface="Bookman Old Style" pitchFamily="18" charset="0"/>
              </a:rPr>
              <a:t>XIX</a:t>
            </a:r>
            <a:r>
              <a:rPr lang="ru-RU" sz="3600" b="1" cap="all" dirty="0" smtClean="0">
                <a:ln w="0">
                  <a:solidFill>
                    <a:srgbClr val="FF6600"/>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latin typeface="Bookman Old Style" pitchFamily="18" charset="0"/>
              </a:rPr>
              <a:t>-</a:t>
            </a:r>
            <a:r>
              <a:rPr lang="en-US" sz="3600" b="1" cap="all" dirty="0" smtClean="0">
                <a:ln w="0">
                  <a:solidFill>
                    <a:srgbClr val="FF6600"/>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latin typeface="Bookman Old Style" pitchFamily="18" charset="0"/>
              </a:rPr>
              <a:t>XX</a:t>
            </a:r>
            <a:r>
              <a:rPr lang="ru-RU" sz="3600" b="1" cap="all" dirty="0" smtClean="0">
                <a:ln w="0">
                  <a:solidFill>
                    <a:srgbClr val="FF6600"/>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latin typeface="Bookman Old Style" pitchFamily="18" charset="0"/>
              </a:rPr>
              <a:t> ВЕКОВ:</a:t>
            </a:r>
            <a:endParaRPr lang="ru-RU" sz="3600" dirty="0">
              <a:ln w="0">
                <a:solidFill>
                  <a:srgbClr val="FF6600"/>
                </a:solidFill>
              </a:ln>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4" name="Прямоугольник 3"/>
          <p:cNvSpPr/>
          <p:nvPr/>
        </p:nvSpPr>
        <p:spPr>
          <a:xfrm>
            <a:off x="4724400" y="609600"/>
            <a:ext cx="3352800" cy="5509200"/>
          </a:xfrm>
          <a:prstGeom prst="rect">
            <a:avLst/>
          </a:prstGeom>
          <a:solidFill>
            <a:schemeClr val="accent6">
              <a:lumMod val="20000"/>
              <a:lumOff val="80000"/>
            </a:schemeClr>
          </a:solidFill>
          <a:ln>
            <a:solidFill>
              <a:srgbClr val="ECA4CD"/>
            </a:solidFill>
          </a:ln>
        </p:spPr>
        <p:txBody>
          <a:bodyPr wrap="square">
            <a:spAutoFit/>
          </a:bodyPr>
          <a:lstStyle/>
          <a:p>
            <a:r>
              <a:rPr lang="ru-RU" sz="1600" dirty="0" smtClean="0">
                <a:solidFill>
                  <a:schemeClr val="accent4">
                    <a:lumMod val="50000"/>
                  </a:schemeClr>
                </a:solidFill>
              </a:rPr>
              <a:t>Среди плеяды российских мастеров костюма рубежа </a:t>
            </a:r>
            <a:r>
              <a:rPr lang="en-US" sz="1600" dirty="0" smtClean="0">
                <a:solidFill>
                  <a:schemeClr val="accent4">
                    <a:lumMod val="50000"/>
                  </a:schemeClr>
                </a:solidFill>
              </a:rPr>
              <a:t>                       XIX – XX </a:t>
            </a:r>
            <a:r>
              <a:rPr lang="ru-RU" sz="1600" dirty="0" smtClean="0">
                <a:solidFill>
                  <a:schemeClr val="accent4">
                    <a:lumMod val="50000"/>
                  </a:schemeClr>
                </a:solidFill>
              </a:rPr>
              <a:t>веков первое место по праву принадлежит </a:t>
            </a:r>
            <a:r>
              <a:rPr lang="ru-RU" sz="1600" b="1" dirty="0" smtClean="0">
                <a:solidFill>
                  <a:schemeClr val="accent4">
                    <a:lumMod val="50000"/>
                  </a:schemeClr>
                </a:solidFill>
              </a:rPr>
              <a:t>Надежде Петровне Ламановой</a:t>
            </a:r>
            <a:r>
              <a:rPr lang="ru-RU" sz="1600" dirty="0" smtClean="0">
                <a:solidFill>
                  <a:schemeClr val="accent4">
                    <a:lumMod val="50000"/>
                  </a:schemeClr>
                </a:solidFill>
              </a:rPr>
              <a:t>, одному из самых талантливых русских художников-модельеров, человеку интересной судьбы, прожившему долгую творческую жизнь</a:t>
            </a:r>
            <a:r>
              <a:rPr lang="en-US" sz="1600" dirty="0" smtClean="0">
                <a:solidFill>
                  <a:schemeClr val="accent4">
                    <a:lumMod val="50000"/>
                  </a:schemeClr>
                </a:solidFill>
              </a:rPr>
              <a:t> (1861 – 1941)</a:t>
            </a:r>
            <a:r>
              <a:rPr lang="ru-RU" sz="1600" dirty="0" smtClean="0">
                <a:solidFill>
                  <a:schemeClr val="accent4">
                    <a:lumMod val="50000"/>
                  </a:schemeClr>
                </a:solidFill>
              </a:rPr>
              <a:t>.</a:t>
            </a:r>
          </a:p>
          <a:p>
            <a:r>
              <a:rPr lang="ru-RU" sz="1600" dirty="0" smtClean="0">
                <a:solidFill>
                  <a:schemeClr val="accent4">
                    <a:lumMod val="50000"/>
                  </a:schemeClr>
                </a:solidFill>
              </a:rPr>
              <a:t>Княгиня Варвара Долгорукая вспоминала: «Знаменитая московская создательница мод Надежда Петровна Ламанова обладала удивительным талантом, вкусом и стилем.  Она была русским гением элегантности. Мы ею гордились. Никто не мог сравниться с ней, безусловно, даже и среди больших французских Домов Моды».</a:t>
            </a:r>
            <a:endParaRPr lang="ru-RU" sz="1600" dirty="0">
              <a:solidFill>
                <a:schemeClr val="accent4">
                  <a:lumMod val="50000"/>
                </a:schemeClr>
              </a:solidFill>
            </a:endParaRPr>
          </a:p>
        </p:txBody>
      </p:sp>
      <p:pic>
        <p:nvPicPr>
          <p:cNvPr id="20482" name="Picture 2" descr="Надежда Ламанова фото Карелина.jpg"/>
          <p:cNvPicPr>
            <a:picLocks noChangeAspect="1" noChangeArrowheads="1"/>
          </p:cNvPicPr>
          <p:nvPr/>
        </p:nvPicPr>
        <p:blipFill>
          <a:blip r:embed="rId3" cstate="print">
            <a:duotone>
              <a:schemeClr val="accent5">
                <a:shade val="45000"/>
                <a:satMod val="135000"/>
              </a:schemeClr>
              <a:prstClr val="white"/>
            </a:duotone>
          </a:blip>
          <a:srcRect/>
          <a:stretch>
            <a:fillRect/>
          </a:stretch>
        </p:blipFill>
        <p:spPr bwMode="auto">
          <a:xfrm>
            <a:off x="1295400" y="609600"/>
            <a:ext cx="3200400" cy="4267200"/>
          </a:xfrm>
          <a:prstGeom prst="rect">
            <a:avLst/>
          </a:prstGeom>
          <a:noFill/>
        </p:spPr>
      </p:pic>
      <p:pic>
        <p:nvPicPr>
          <p:cNvPr id="20484" name="Picture 4" descr="https://img-fotki.yandex.ru/get/151273/366311221.7c/0_17ad0c_1c8acb29_XL.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1295400" y="4876800"/>
            <a:ext cx="3200400" cy="12192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295400" y="3962400"/>
            <a:ext cx="7543800" cy="2062103"/>
          </a:xfrm>
          <a:prstGeom prst="rect">
            <a:avLst/>
          </a:prstGeom>
          <a:gradFill flip="none" rotWithShape="1">
            <a:gsLst>
              <a:gs pos="0">
                <a:srgbClr val="ECA4CD">
                  <a:tint val="66000"/>
                  <a:satMod val="160000"/>
                </a:srgbClr>
              </a:gs>
              <a:gs pos="50000">
                <a:srgbClr val="ECA4CD">
                  <a:tint val="44500"/>
                  <a:satMod val="160000"/>
                </a:srgbClr>
              </a:gs>
              <a:gs pos="100000">
                <a:srgbClr val="ECA4CD">
                  <a:tint val="23500"/>
                  <a:satMod val="160000"/>
                </a:srgbClr>
              </a:gs>
            </a:gsLst>
            <a:path path="circle">
              <a:fillToRect l="50000" t="50000" r="50000" b="50000"/>
            </a:path>
            <a:tileRect/>
          </a:gradFill>
          <a:ln>
            <a:solidFill>
              <a:srgbClr val="ECA4CD"/>
            </a:solidFill>
          </a:ln>
        </p:spPr>
        <p:txBody>
          <a:bodyPr wrap="square">
            <a:spAutoFit/>
          </a:bodyPr>
          <a:lstStyle/>
          <a:p>
            <a:pPr algn="ctr"/>
            <a:r>
              <a:rPr lang="ru-RU" sz="1600" dirty="0" smtClean="0">
                <a:solidFill>
                  <a:srgbClr val="002060"/>
                </a:solidFill>
              </a:rPr>
              <a:t>Проучившись два года в школе кройки О. Суворовой, Ламанова в 1879 году переходит на самостоятельную работу — закройщицей в известную мастерскую Войткевичей. И буквально сразу делает большие успехи. </a:t>
            </a:r>
          </a:p>
          <a:p>
            <a:pPr algn="ctr"/>
            <a:r>
              <a:rPr lang="ru-RU" sz="1600" dirty="0" smtClean="0">
                <a:solidFill>
                  <a:srgbClr val="002060"/>
                </a:solidFill>
              </a:rPr>
              <a:t>В 1885 году, когда ей едва исполнилось 24 года, открывает в Москве свою мастерскую, а уже через 2-3 года ее портновская мастерская приобретает широкую известность как среди московской и петербургской знати, так и в театральном мире, в среде живописцев, киноактеров и в кругах русской интеллигенции. </a:t>
            </a:r>
            <a:endParaRPr lang="ru-RU" sz="1600" dirty="0" smtClean="0"/>
          </a:p>
        </p:txBody>
      </p:sp>
      <p:pic>
        <p:nvPicPr>
          <p:cNvPr id="19458" name="Picture 2" descr="http://img0.liveinternet.ru/images/attach/c/7/94/877/94877136_Ashampoo_Snap_20121211_13h03m09s_010_.jpg"/>
          <p:cNvPicPr>
            <a:picLocks noChangeAspect="1" noChangeArrowheads="1"/>
          </p:cNvPicPr>
          <p:nvPr/>
        </p:nvPicPr>
        <p:blipFill>
          <a:blip r:embed="rId2" cstate="print"/>
          <a:srcRect/>
          <a:stretch>
            <a:fillRect/>
          </a:stretch>
        </p:blipFill>
        <p:spPr bwMode="auto">
          <a:xfrm>
            <a:off x="1752600" y="762000"/>
            <a:ext cx="6648450" cy="284797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4" name="Прямоугольник 3"/>
          <p:cNvSpPr/>
          <p:nvPr/>
        </p:nvSpPr>
        <p:spPr>
          <a:xfrm>
            <a:off x="0" y="5486400"/>
            <a:ext cx="9144000" cy="1077218"/>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path path="circle">
              <a:fillToRect l="100000" b="100000"/>
            </a:path>
            <a:tileRect t="-100000" r="-100000"/>
          </a:gradFill>
        </p:spPr>
        <p:txBody>
          <a:bodyPr wrap="square">
            <a:spAutoFit/>
          </a:bodyPr>
          <a:lstStyle/>
          <a:p>
            <a:pPr algn="ctr"/>
            <a:r>
              <a:rPr lang="ru-RU" sz="1600" dirty="0" smtClean="0">
                <a:solidFill>
                  <a:schemeClr val="accent4">
                    <a:lumMod val="50000"/>
                  </a:schemeClr>
                </a:solidFill>
              </a:rPr>
              <a:t>В 1896 году Надежда Ламанова была представлена императрице Александре Федоровне. Увидев процесс создания платья, напоминающий работу над уникальным произведением искусства, государыня была поражена.                                                                                                          Она стала заказывать у московской мастерицы наряды. </a:t>
            </a:r>
          </a:p>
        </p:txBody>
      </p:sp>
      <p:pic>
        <p:nvPicPr>
          <p:cNvPr id="6" name="Рисунок 5" descr="http://lamcdn.net/lookatme.ru/post_image-image/W91FrC_kdPDgrgV02XLu8A-article.jpg"/>
          <p:cNvPicPr/>
          <p:nvPr/>
        </p:nvPicPr>
        <p:blipFill>
          <a:blip r:embed="rId3" cstate="print"/>
          <a:srcRect/>
          <a:stretch>
            <a:fillRect/>
          </a:stretch>
        </p:blipFill>
        <p:spPr bwMode="auto">
          <a:xfrm>
            <a:off x="0" y="0"/>
            <a:ext cx="3131840" cy="5257800"/>
          </a:xfrm>
          <a:prstGeom prst="rect">
            <a:avLst/>
          </a:prstGeom>
          <a:noFill/>
          <a:ln w="9525">
            <a:noFill/>
            <a:miter lim="800000"/>
            <a:headEnd/>
            <a:tailEnd/>
          </a:ln>
        </p:spPr>
      </p:pic>
      <p:pic>
        <p:nvPicPr>
          <p:cNvPr id="7" name="Picture 4" descr="http://lamcdn.net/lookatme.ru/post_image-image/o2vuO1sAbUELb9A0DWFi9g-article.jpg"/>
          <p:cNvPicPr>
            <a:picLocks noChangeAspect="1" noChangeArrowheads="1"/>
          </p:cNvPicPr>
          <p:nvPr/>
        </p:nvPicPr>
        <p:blipFill>
          <a:blip r:embed="rId4" cstate="print"/>
          <a:srcRect/>
          <a:stretch>
            <a:fillRect/>
          </a:stretch>
        </p:blipFill>
        <p:spPr bwMode="auto">
          <a:xfrm>
            <a:off x="3124200" y="0"/>
            <a:ext cx="3096344" cy="5257800"/>
          </a:xfrm>
          <a:prstGeom prst="rect">
            <a:avLst/>
          </a:prstGeom>
          <a:noFill/>
        </p:spPr>
      </p:pic>
      <p:pic>
        <p:nvPicPr>
          <p:cNvPr id="8" name="Picture 2" descr="http://lamcdn.net/lookatme.ru/post_image-image/vDaFMrhsrmlVkZDDpAs9MA-article.jpg"/>
          <p:cNvPicPr>
            <a:picLocks noChangeAspect="1" noChangeArrowheads="1"/>
          </p:cNvPicPr>
          <p:nvPr/>
        </p:nvPicPr>
        <p:blipFill>
          <a:blip r:embed="rId5" cstate="print"/>
          <a:srcRect/>
          <a:stretch>
            <a:fillRect/>
          </a:stretch>
        </p:blipFill>
        <p:spPr bwMode="auto">
          <a:xfrm>
            <a:off x="6156176" y="0"/>
            <a:ext cx="2987824" cy="52578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4" name="Прямоугольник 3"/>
          <p:cNvSpPr/>
          <p:nvPr/>
        </p:nvSpPr>
        <p:spPr>
          <a:xfrm>
            <a:off x="0" y="5715000"/>
            <a:ext cx="9144000" cy="584775"/>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5400000" scaled="1"/>
            <a:tileRect/>
          </a:gradFill>
        </p:spPr>
        <p:txBody>
          <a:bodyPr wrap="square">
            <a:spAutoFit/>
          </a:bodyPr>
          <a:lstStyle/>
          <a:p>
            <a:pPr algn="ctr"/>
            <a:r>
              <a:rPr lang="ru-RU" sz="1600" dirty="0" smtClean="0">
                <a:solidFill>
                  <a:srgbClr val="002060"/>
                </a:solidFill>
              </a:rPr>
              <a:t>«Поставщик Двора Ея Императорского Величества» – такой титул гордо носит </a:t>
            </a:r>
          </a:p>
          <a:p>
            <a:pPr algn="ctr"/>
            <a:r>
              <a:rPr lang="ru-RU" sz="1600" dirty="0" smtClean="0">
                <a:solidFill>
                  <a:srgbClr val="002060"/>
                </a:solidFill>
              </a:rPr>
              <a:t>Надежда Ламанова с 1904 года.</a:t>
            </a:r>
          </a:p>
        </p:txBody>
      </p:sp>
      <p:pic>
        <p:nvPicPr>
          <p:cNvPr id="8" name="Picture 2" descr="https://img-fotki.yandex.ru/get/44085/366311221.7c/0_17ad18_77994065_XL.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295400" y="457200"/>
            <a:ext cx="6629400" cy="4572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133600" y="0"/>
            <a:ext cx="4876800" cy="3670236"/>
          </a:xfrm>
          <a:prstGeom prst="rect">
            <a:avLst/>
          </a:prstGeom>
          <a:solidFill>
            <a:schemeClr val="accent6">
              <a:lumMod val="20000"/>
              <a:lumOff val="80000"/>
            </a:schemeClr>
          </a:solidFill>
          <a:ln>
            <a:solidFill>
              <a:srgbClr val="ECA4CD"/>
            </a:solidFill>
          </a:ln>
        </p:spPr>
        <p:txBody>
          <a:bodyPr wrap="square">
            <a:spAutoFit/>
          </a:bodyPr>
          <a:lstStyle/>
          <a:p>
            <a:pPr algn="ctr"/>
            <a:r>
              <a:rPr lang="ru-RU" sz="1550" dirty="0" smtClean="0">
                <a:solidFill>
                  <a:srgbClr val="002060"/>
                </a:solidFill>
              </a:rPr>
              <a:t>В 1901 году по приглашению </a:t>
            </a:r>
          </a:p>
          <a:p>
            <a:pPr algn="ctr"/>
            <a:r>
              <a:rPr lang="ru-RU" sz="1550" dirty="0" smtClean="0">
                <a:solidFill>
                  <a:srgbClr val="002060"/>
                </a:solidFill>
              </a:rPr>
              <a:t>К.С. Станиславского Ламанова начинает работать с Московским Художественным Театром. Так началась новая веха в ее творчестве. До конца своей жизни она будет сотрудничать с мастерскими МХТ. Театр стал для нее своего рода лабораторией, а Матильда Кшесинская и Анна Павлова, Мария Ермолова и Ольга Книппер-Чехова были ее моделями. </a:t>
            </a:r>
          </a:p>
          <a:p>
            <a:pPr algn="ctr"/>
            <a:r>
              <a:rPr lang="ru-RU" sz="1550" dirty="0" smtClean="0">
                <a:solidFill>
                  <a:srgbClr val="002060"/>
                </a:solidFill>
              </a:rPr>
              <a:t>На знаменитом портрете Серова величественная Ермолова стоит в платье от Ламановой. </a:t>
            </a:r>
          </a:p>
          <a:p>
            <a:pPr algn="ctr"/>
            <a:r>
              <a:rPr lang="ru-RU" sz="1550" dirty="0" smtClean="0">
                <a:solidFill>
                  <a:srgbClr val="002060"/>
                </a:solidFill>
              </a:rPr>
              <a:t>Книппер-Чехова играла в «Вишневом саде»Раневскую в 1903 году, на пике модерна, в платье от Ламановой, чтобы чувствовать себя «элегантной в полной мере".</a:t>
            </a:r>
            <a:endParaRPr lang="ru-RU" sz="1550" dirty="0">
              <a:solidFill>
                <a:srgbClr val="002060"/>
              </a:solidFill>
            </a:endParaRPr>
          </a:p>
        </p:txBody>
      </p:sp>
      <p:pic>
        <p:nvPicPr>
          <p:cNvPr id="50182" name="Picture 6" descr="http://www.bloxa.ru/UserFiles/Image/NEWS/foto/2016/kostum.png"/>
          <p:cNvPicPr>
            <a:picLocks noChangeAspect="1" noChangeArrowheads="1"/>
          </p:cNvPicPr>
          <p:nvPr/>
        </p:nvPicPr>
        <p:blipFill>
          <a:blip r:embed="rId2" cstate="print"/>
          <a:srcRect/>
          <a:stretch>
            <a:fillRect/>
          </a:stretch>
        </p:blipFill>
        <p:spPr bwMode="auto">
          <a:xfrm>
            <a:off x="0" y="3657600"/>
            <a:ext cx="9144000" cy="3200400"/>
          </a:xfrm>
          <a:prstGeom prst="rect">
            <a:avLst/>
          </a:prstGeom>
          <a:noFill/>
        </p:spPr>
      </p:pic>
      <p:pic>
        <p:nvPicPr>
          <p:cNvPr id="50191" name="Picture 15"/>
          <p:cNvPicPr>
            <a:picLocks noChangeAspect="1" noChangeArrowheads="1"/>
          </p:cNvPicPr>
          <p:nvPr/>
        </p:nvPicPr>
        <p:blipFill>
          <a:blip r:embed="rId3" cstate="print"/>
          <a:srcRect/>
          <a:stretch>
            <a:fillRect/>
          </a:stretch>
        </p:blipFill>
        <p:spPr bwMode="auto">
          <a:xfrm>
            <a:off x="7070725" y="0"/>
            <a:ext cx="2073275" cy="3670300"/>
          </a:xfrm>
          <a:prstGeom prst="rect">
            <a:avLst/>
          </a:prstGeom>
          <a:noFill/>
          <a:ln w="9525">
            <a:noFill/>
            <a:miter lim="800000"/>
            <a:headEnd/>
            <a:tailEnd/>
          </a:ln>
          <a:effectLst/>
        </p:spPr>
      </p:pic>
      <p:pic>
        <p:nvPicPr>
          <p:cNvPr id="50192" name="Picture 16"/>
          <p:cNvPicPr>
            <a:picLocks noChangeAspect="1" noChangeArrowheads="1"/>
          </p:cNvPicPr>
          <p:nvPr/>
        </p:nvPicPr>
        <p:blipFill>
          <a:blip r:embed="rId4" cstate="print"/>
          <a:srcRect/>
          <a:stretch>
            <a:fillRect/>
          </a:stretch>
        </p:blipFill>
        <p:spPr bwMode="auto">
          <a:xfrm>
            <a:off x="0" y="0"/>
            <a:ext cx="2057400" cy="3657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52600" y="304800"/>
            <a:ext cx="6629400" cy="1569660"/>
          </a:xfrm>
          <a:prstGeom prst="rect">
            <a:avLst/>
          </a:prstGeom>
          <a:solidFill>
            <a:schemeClr val="accent6">
              <a:lumMod val="40000"/>
              <a:lumOff val="60000"/>
            </a:schemeClr>
          </a:solidFill>
          <a:ln>
            <a:solidFill>
              <a:srgbClr val="ECA4CD"/>
            </a:solidFill>
          </a:ln>
        </p:spPr>
        <p:txBody>
          <a:bodyPr wrap="square">
            <a:spAutoFit/>
          </a:bodyPr>
          <a:lstStyle/>
          <a:p>
            <a:pPr algn="ctr"/>
            <a:r>
              <a:rPr lang="ru-RU" sz="1600" dirty="0" smtClean="0">
                <a:solidFill>
                  <a:srgbClr val="002060"/>
                </a:solidFill>
              </a:rPr>
              <a:t>Н. Ламанова создала серию платьев  по эскизам известного театрального художника  Леона Бакста и художника Головина. Уже в глубоко пенсионном возрасте создала шедевры театрального костюма для «Женитьбы Фигаро», </a:t>
            </a:r>
          </a:p>
          <a:p>
            <a:pPr algn="ctr"/>
            <a:r>
              <a:rPr lang="ru-RU" sz="1600" dirty="0" smtClean="0">
                <a:solidFill>
                  <a:srgbClr val="002060"/>
                </a:solidFill>
              </a:rPr>
              <a:t>«Вассы Железновой», «Последних дней Турбиных», </a:t>
            </a:r>
          </a:p>
          <a:p>
            <a:pPr algn="ctr"/>
            <a:r>
              <a:rPr lang="ru-RU" sz="1600" dirty="0" smtClean="0">
                <a:solidFill>
                  <a:srgbClr val="002060"/>
                </a:solidFill>
              </a:rPr>
              <a:t>«Анны Карениной», оперы «Борис Годунов» и др. </a:t>
            </a:r>
            <a:endParaRPr lang="ru-RU" sz="1600" dirty="0">
              <a:solidFill>
                <a:srgbClr val="002060"/>
              </a:solidFill>
            </a:endParaRPr>
          </a:p>
        </p:txBody>
      </p:sp>
      <p:pic>
        <p:nvPicPr>
          <p:cNvPr id="5" name="Picture 2" descr="http://www.rewizor.ru/files/39441hut6.jpg"/>
          <p:cNvPicPr>
            <a:picLocks noChangeAspect="1" noChangeArrowheads="1"/>
          </p:cNvPicPr>
          <p:nvPr/>
        </p:nvPicPr>
        <p:blipFill>
          <a:blip r:embed="rId2" cstate="print"/>
          <a:srcRect/>
          <a:stretch>
            <a:fillRect/>
          </a:stretch>
        </p:blipFill>
        <p:spPr bwMode="auto">
          <a:xfrm>
            <a:off x="0" y="2133600"/>
            <a:ext cx="5791200" cy="4724400"/>
          </a:xfrm>
          <a:prstGeom prst="rect">
            <a:avLst/>
          </a:prstGeom>
          <a:noFill/>
          <a:effectLst>
            <a:softEdge rad="63500"/>
          </a:effectLst>
        </p:spPr>
      </p:pic>
      <p:pic>
        <p:nvPicPr>
          <p:cNvPr id="52229" name="Picture 5"/>
          <p:cNvPicPr>
            <a:picLocks noChangeAspect="1" noChangeArrowheads="1"/>
          </p:cNvPicPr>
          <p:nvPr/>
        </p:nvPicPr>
        <p:blipFill>
          <a:blip r:embed="rId3" cstate="print"/>
          <a:srcRect/>
          <a:stretch>
            <a:fillRect/>
          </a:stretch>
        </p:blipFill>
        <p:spPr bwMode="auto">
          <a:xfrm>
            <a:off x="5105400" y="2057400"/>
            <a:ext cx="4038600" cy="4800600"/>
          </a:xfrm>
          <a:prstGeom prst="rect">
            <a:avLst/>
          </a:prstGeom>
          <a:noFill/>
          <a:ln w="9525">
            <a:noFill/>
            <a:miter lim="800000"/>
            <a:headEnd/>
            <a:tailEnd/>
          </a:ln>
          <a:effectLst>
            <a:softEdge rad="12700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4226510"/>
            <a:ext cx="9144000" cy="2631490"/>
          </a:xfrm>
          <a:prstGeom prst="rect">
            <a:avLst/>
          </a:prstGeom>
          <a:solidFill>
            <a:schemeClr val="accent6">
              <a:lumMod val="20000"/>
              <a:lumOff val="80000"/>
            </a:schemeClr>
          </a:solidFill>
          <a:ln>
            <a:solidFill>
              <a:srgbClr val="ECA4CD"/>
            </a:solidFill>
          </a:ln>
        </p:spPr>
        <p:txBody>
          <a:bodyPr wrap="square">
            <a:spAutoFit/>
          </a:bodyPr>
          <a:lstStyle/>
          <a:p>
            <a:pPr algn="ctr"/>
            <a:r>
              <a:rPr lang="ru-RU" sz="1500" dirty="0" smtClean="0">
                <a:solidFill>
                  <a:srgbClr val="002060"/>
                </a:solidFill>
              </a:rPr>
              <a:t>Ламанова Н.П.  так же работала в Театре Вахтангова со времени его официального основания, с 1921 года, в качестве художника и консультанта. Ее заслуги в этом деле огромны: форма, линия и краски театральных костюмов, эта одна из самых важных частей спектакля, разрабатывалась ею всегда с исключительной тщательностью, продуманностью и большим мастерство</a:t>
            </a:r>
            <a:r>
              <a:rPr lang="ru-RU" sz="1500" dirty="0" smtClean="0"/>
              <a:t>м. </a:t>
            </a:r>
          </a:p>
          <a:p>
            <a:pPr algn="ctr"/>
            <a:r>
              <a:rPr lang="ru-RU" sz="1500" dirty="0" smtClean="0">
                <a:solidFill>
                  <a:srgbClr val="002060"/>
                </a:solidFill>
              </a:rPr>
              <a:t>Ламанова работала над костюмами для спектаклей:1922 г. «Принцесса Турандот»;</a:t>
            </a:r>
          </a:p>
          <a:p>
            <a:pPr algn="ctr"/>
            <a:r>
              <a:rPr lang="ru-RU" sz="1500" dirty="0" smtClean="0">
                <a:solidFill>
                  <a:srgbClr val="002060"/>
                </a:solidFill>
              </a:rPr>
              <a:t>1925 г. «Марлен де Лорм»; 1926 г. «Зойкина квартира»; 1930 г. «Коварство и любовь».</a:t>
            </a:r>
          </a:p>
          <a:p>
            <a:pPr algn="ctr"/>
            <a:r>
              <a:rPr lang="ru-RU" sz="1500" dirty="0" smtClean="0">
                <a:solidFill>
                  <a:srgbClr val="002060"/>
                </a:solidFill>
              </a:rPr>
              <a:t>Одним из «звездных» спектаклей Ламановой несомненно стала легендарная «Принцесса Турандот». В феврале 1940 года, к юбилею спектакля, когда он был сыгран в тысячный раз, в газете «Вахтанговец», целиком посвященной «Турандот», участницы спектакля не могли не отметить талант Надежды Петровны и опубликовали заметку о ней под названием </a:t>
            </a:r>
          </a:p>
          <a:p>
            <a:pPr algn="ctr"/>
            <a:r>
              <a:rPr lang="ru-RU" sz="1500" dirty="0" smtClean="0">
                <a:solidFill>
                  <a:srgbClr val="002060"/>
                </a:solidFill>
              </a:rPr>
              <a:t>«Прекрасный художник».</a:t>
            </a:r>
            <a:endParaRPr lang="ru-RU" sz="1500" dirty="0">
              <a:solidFill>
                <a:srgbClr val="002060"/>
              </a:solidFill>
            </a:endParaRPr>
          </a:p>
        </p:txBody>
      </p:sp>
      <p:pic>
        <p:nvPicPr>
          <p:cNvPr id="58370" name="Picture 2"/>
          <p:cNvPicPr>
            <a:picLocks noChangeAspect="1" noChangeArrowheads="1"/>
          </p:cNvPicPr>
          <p:nvPr/>
        </p:nvPicPr>
        <p:blipFill>
          <a:blip r:embed="rId2" cstate="print"/>
          <a:srcRect/>
          <a:stretch>
            <a:fillRect/>
          </a:stretch>
        </p:blipFill>
        <p:spPr bwMode="auto">
          <a:xfrm>
            <a:off x="2133600" y="0"/>
            <a:ext cx="5867400" cy="4114801"/>
          </a:xfrm>
          <a:prstGeom prst="rect">
            <a:avLst/>
          </a:prstGeom>
          <a:noFill/>
          <a:ln w="9525">
            <a:solidFill>
              <a:srgbClr val="ECA4CD"/>
            </a:solid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810000" y="152400"/>
            <a:ext cx="5105400" cy="2631490"/>
          </a:xfrm>
          <a:prstGeom prst="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3500000" scaled="1"/>
            <a:tileRect/>
          </a:gradFill>
          <a:ln>
            <a:solidFill>
              <a:srgbClr val="ECA4CD"/>
            </a:solidFill>
          </a:ln>
        </p:spPr>
        <p:txBody>
          <a:bodyPr wrap="square">
            <a:spAutoFit/>
          </a:bodyPr>
          <a:lstStyle/>
          <a:p>
            <a:pPr fontAlgn="base"/>
            <a:r>
              <a:rPr lang="ru-RU" sz="1500" dirty="0" smtClean="0">
                <a:solidFill>
                  <a:srgbClr val="002060"/>
                </a:solidFill>
              </a:rPr>
              <a:t>С приходом советской власти изменилось многое. </a:t>
            </a:r>
          </a:p>
          <a:p>
            <a:pPr fontAlgn="base"/>
            <a:r>
              <a:rPr lang="ru-RU" sz="1500" dirty="0" smtClean="0">
                <a:solidFill>
                  <a:srgbClr val="002060"/>
                </a:solidFill>
              </a:rPr>
              <a:t>В том числе встал вопрос о моде для трудящихся – ведь появились абсолютно иные эстетические запросы. Надежда Ламанова разрабатывает на базе логически обоснованного кроя многочисленные модели простой одежды, рассчитанной на широкие слои населения. Одновременно она занималась проектированием платья по идеям народного русского костюма. Несмотря на большую разницу в возрасте, соавтором и близкой подругой Надежды Ламановой надолго стала скульптор Вера Мухина. </a:t>
            </a:r>
            <a:endParaRPr lang="ru-RU" sz="1500" dirty="0">
              <a:solidFill>
                <a:srgbClr val="002060"/>
              </a:solidFill>
            </a:endParaRPr>
          </a:p>
        </p:txBody>
      </p:sp>
      <p:pic>
        <p:nvPicPr>
          <p:cNvPr id="53250" name="Picture 2" descr="http://data20.i.gallery.ru/albums/gallery/37059-a54c3-82385526-m750x740-u51e03.jpg"/>
          <p:cNvPicPr>
            <a:picLocks noChangeAspect="1" noChangeArrowheads="1"/>
          </p:cNvPicPr>
          <p:nvPr/>
        </p:nvPicPr>
        <p:blipFill>
          <a:blip r:embed="rId2" cstate="print"/>
          <a:srcRect/>
          <a:stretch>
            <a:fillRect/>
          </a:stretch>
        </p:blipFill>
        <p:spPr bwMode="auto">
          <a:xfrm>
            <a:off x="1600200" y="2971800"/>
            <a:ext cx="6667500" cy="3457576"/>
          </a:xfrm>
          <a:prstGeom prst="rect">
            <a:avLst/>
          </a:prstGeom>
          <a:noFill/>
        </p:spPr>
      </p:pic>
      <p:pic>
        <p:nvPicPr>
          <p:cNvPr id="53252" name="Picture 4" descr="винтаж"/>
          <p:cNvPicPr>
            <a:picLocks noChangeAspect="1" noChangeArrowheads="1"/>
          </p:cNvPicPr>
          <p:nvPr/>
        </p:nvPicPr>
        <p:blipFill>
          <a:blip r:embed="rId3" cstate="print"/>
          <a:srcRect/>
          <a:stretch>
            <a:fillRect/>
          </a:stretch>
        </p:blipFill>
        <p:spPr bwMode="auto">
          <a:xfrm>
            <a:off x="6172200" y="2819400"/>
            <a:ext cx="1752600" cy="3200400"/>
          </a:xfrm>
          <a:prstGeom prst="rect">
            <a:avLst/>
          </a:prstGeom>
          <a:noFill/>
          <a:effectLst>
            <a:softEdge rad="63500"/>
          </a:effectLst>
        </p:spPr>
      </p:pic>
      <p:pic>
        <p:nvPicPr>
          <p:cNvPr id="6" name="Picture 2" descr="https://cs1.livemaster.ru/articlefoto/300x225/2/e/1/2e1f50c170.jpg"/>
          <p:cNvPicPr>
            <a:picLocks noChangeAspect="1" noChangeArrowheads="1"/>
          </p:cNvPicPr>
          <p:nvPr/>
        </p:nvPicPr>
        <p:blipFill>
          <a:blip r:embed="rId4" cstate="print"/>
          <a:srcRect/>
          <a:stretch>
            <a:fillRect/>
          </a:stretch>
        </p:blipFill>
        <p:spPr bwMode="auto">
          <a:xfrm>
            <a:off x="1143000" y="457200"/>
            <a:ext cx="2514600" cy="19812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19800" y="152400"/>
            <a:ext cx="2971800" cy="6555641"/>
          </a:xfrm>
          <a:prstGeom prst="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solidFill>
              <a:srgbClr val="ECA4CD"/>
            </a:solidFill>
          </a:ln>
        </p:spPr>
        <p:txBody>
          <a:bodyPr wrap="square">
            <a:spAutoFit/>
          </a:bodyPr>
          <a:lstStyle/>
          <a:p>
            <a:r>
              <a:rPr lang="ru-RU" sz="1500" dirty="0" smtClean="0">
                <a:solidFill>
                  <a:srgbClr val="002060"/>
                </a:solidFill>
              </a:rPr>
              <a:t>Продолжением поисков необходимого стиля, сочетающего практичность и отвечающего новой пролетарской эстетике, стал выход альбома “Искусство в быту” от Надежды Ламановой, в разработке которого Вера Мухина принимала активнейшее участие. Именно в нем простым и доступным языком, лаконичными и понятными выкройками была сформулирована эта новая идея. Через несколько лет Ламанова сможет высказать ее и словесно: «для чего создается костюм, для кого, </a:t>
            </a:r>
          </a:p>
          <a:p>
            <a:r>
              <a:rPr lang="ru-RU" sz="1500" dirty="0" smtClean="0">
                <a:solidFill>
                  <a:srgbClr val="002060"/>
                </a:solidFill>
              </a:rPr>
              <a:t>из какого материала». Этот принцип стал подлинным переворотом в искусстве моделирования костюма, ибо сформулировал новую программу целой важнейшей отрасли декоративного искусства, соответствовавшей характеру новой жизни.</a:t>
            </a:r>
            <a:endParaRPr lang="ru-RU" sz="1500" dirty="0">
              <a:solidFill>
                <a:srgbClr val="002060"/>
              </a:solidFill>
            </a:endParaRPr>
          </a:p>
        </p:txBody>
      </p:sp>
      <p:pic>
        <p:nvPicPr>
          <p:cNvPr id="54275" name="Picture 3"/>
          <p:cNvPicPr>
            <a:picLocks noChangeAspect="1" noChangeArrowheads="1"/>
          </p:cNvPicPr>
          <p:nvPr/>
        </p:nvPicPr>
        <p:blipFill>
          <a:blip r:embed="rId2" cstate="print"/>
          <a:srcRect/>
          <a:stretch>
            <a:fillRect/>
          </a:stretch>
        </p:blipFill>
        <p:spPr bwMode="auto">
          <a:xfrm>
            <a:off x="1447800" y="228600"/>
            <a:ext cx="4191000" cy="2895600"/>
          </a:xfrm>
          <a:prstGeom prst="rect">
            <a:avLst/>
          </a:prstGeom>
          <a:noFill/>
          <a:ln w="9525">
            <a:noFill/>
            <a:miter lim="800000"/>
            <a:headEnd/>
            <a:tailEnd/>
          </a:ln>
          <a:effectLst/>
        </p:spPr>
      </p:pic>
      <p:pic>
        <p:nvPicPr>
          <p:cNvPr id="54277" name="Picture 5" descr="костюм"/>
          <p:cNvPicPr>
            <a:picLocks noChangeAspect="1" noChangeArrowheads="1"/>
          </p:cNvPicPr>
          <p:nvPr/>
        </p:nvPicPr>
        <p:blipFill>
          <a:blip r:embed="rId3" cstate="print"/>
          <a:srcRect/>
          <a:stretch>
            <a:fillRect/>
          </a:stretch>
        </p:blipFill>
        <p:spPr bwMode="auto">
          <a:xfrm>
            <a:off x="1143000" y="3276600"/>
            <a:ext cx="4800600" cy="3429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19200" y="4648200"/>
            <a:ext cx="7696200" cy="2138303"/>
          </a:xfrm>
          <a:prstGeom prst="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6200000" scaled="1"/>
            <a:tileRect/>
          </a:gradFill>
          <a:ln>
            <a:solidFill>
              <a:srgbClr val="ECA4CD"/>
            </a:solidFill>
          </a:ln>
        </p:spPr>
        <p:txBody>
          <a:bodyPr wrap="square">
            <a:spAutoFit/>
          </a:bodyPr>
          <a:lstStyle/>
          <a:p>
            <a:pPr algn="ctr"/>
            <a:r>
              <a:rPr lang="ru-RU" sz="1600" dirty="0" smtClean="0">
                <a:solidFill>
                  <a:srgbClr val="002060"/>
                </a:solidFill>
              </a:rPr>
              <a:t>В 1925 г. в Париже на Международной выставке современных декоративных и промышленных искусств Советский павильон производит фурор. Все увидели «новую Страну», а Советский павильон получил высокую оценку Ле Корбюзье. Ламанова вместе с Верой Мухиной, Надеждой Макаровой, Александрой Экстер принимает участие в этой выставке. Ее модели, выполненные в стиле «A-La Russe» из домотканого полотна, украшенные народными вышивками, получают «Гран-при» выставки.</a:t>
            </a:r>
            <a:endParaRPr lang="ru-RU" sz="1600" dirty="0">
              <a:solidFill>
                <a:srgbClr val="002060"/>
              </a:solidFill>
            </a:endParaRPr>
          </a:p>
        </p:txBody>
      </p:sp>
      <p:pic>
        <p:nvPicPr>
          <p:cNvPr id="55298" name="Picture 2" descr="https://img-fotki.yandex.ru/get/44085/366311221.7c/0_17ad16_ad0e779e_XL.jpg"/>
          <p:cNvPicPr>
            <a:picLocks noChangeAspect="1" noChangeArrowheads="1"/>
          </p:cNvPicPr>
          <p:nvPr/>
        </p:nvPicPr>
        <p:blipFill>
          <a:blip r:embed="rId2" cstate="print"/>
          <a:srcRect/>
          <a:stretch>
            <a:fillRect/>
          </a:stretch>
        </p:blipFill>
        <p:spPr bwMode="auto">
          <a:xfrm>
            <a:off x="1371600" y="0"/>
            <a:ext cx="7239000" cy="4572000"/>
          </a:xfrm>
          <a:prstGeom prst="rect">
            <a:avLst/>
          </a:prstGeom>
          <a:noFill/>
        </p:spPr>
      </p:pic>
      <p:pic>
        <p:nvPicPr>
          <p:cNvPr id="4" name="Рисунок 3" descr="http://riamoda.ru/i/Lamanova.JPG"/>
          <p:cNvPicPr/>
          <p:nvPr/>
        </p:nvPicPr>
        <p:blipFill>
          <a:blip r:embed="rId3" cstate="print"/>
          <a:srcRect/>
          <a:stretch>
            <a:fillRect/>
          </a:stretch>
        </p:blipFill>
        <p:spPr bwMode="auto">
          <a:xfrm>
            <a:off x="1371600" y="0"/>
            <a:ext cx="36576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47800" y="5181600"/>
            <a:ext cx="7239000" cy="1569660"/>
          </a:xfrm>
          <a:prstGeom prst="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6200000" scaled="1"/>
            <a:tileRect/>
          </a:gradFill>
          <a:ln>
            <a:solidFill>
              <a:srgbClr val="ECA4CD"/>
            </a:solidFill>
          </a:ln>
        </p:spPr>
        <p:txBody>
          <a:bodyPr wrap="square">
            <a:spAutoFit/>
          </a:bodyPr>
          <a:lstStyle/>
          <a:p>
            <a:pPr algn="ctr"/>
            <a:r>
              <a:rPr lang="ru-RU" sz="1600" dirty="0" smtClean="0">
                <a:solidFill>
                  <a:srgbClr val="002060"/>
                </a:solidFill>
              </a:rPr>
              <a:t>В 1927 году на юбилейной выставке искусства народов СССР  Надежда Ламанова представляет ещё одну коллекцию, навеянную мотивами народов севера и Дальнего Востока, за которую ей присуждают почётный диплом. Ламанова  так же получила отзыв признательности за инициативу выявления художественного творчества народов Севера и Дальнего Востока.</a:t>
            </a:r>
            <a:endParaRPr lang="ru-RU" sz="1600" dirty="0">
              <a:solidFill>
                <a:srgbClr val="002060"/>
              </a:solidFill>
            </a:endParaRPr>
          </a:p>
        </p:txBody>
      </p:sp>
      <p:pic>
        <p:nvPicPr>
          <p:cNvPr id="56322" name="Picture 2" descr="https://img-fotki.yandex.ru/get/194588/366311221.7c/0_17ad07_8347335c_XL.jpg"/>
          <p:cNvPicPr>
            <a:picLocks noChangeAspect="1" noChangeArrowheads="1"/>
          </p:cNvPicPr>
          <p:nvPr/>
        </p:nvPicPr>
        <p:blipFill>
          <a:blip r:embed="rId2" cstate="print"/>
          <a:srcRect/>
          <a:stretch>
            <a:fillRect/>
          </a:stretch>
        </p:blipFill>
        <p:spPr bwMode="auto">
          <a:xfrm>
            <a:off x="1447800" y="0"/>
            <a:ext cx="3657600" cy="5029200"/>
          </a:xfrm>
          <a:prstGeom prst="rect">
            <a:avLst/>
          </a:prstGeom>
          <a:noFill/>
        </p:spPr>
      </p:pic>
      <p:pic>
        <p:nvPicPr>
          <p:cNvPr id="56325" name="Picture 5"/>
          <p:cNvPicPr>
            <a:picLocks noChangeAspect="1" noChangeArrowheads="1"/>
          </p:cNvPicPr>
          <p:nvPr/>
        </p:nvPicPr>
        <p:blipFill>
          <a:blip r:embed="rId3" cstate="print"/>
          <a:srcRect/>
          <a:stretch>
            <a:fillRect/>
          </a:stretch>
        </p:blipFill>
        <p:spPr bwMode="auto">
          <a:xfrm>
            <a:off x="5181600" y="0"/>
            <a:ext cx="3505200" cy="5029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4" name="Прямоугольник 3"/>
          <p:cNvSpPr/>
          <p:nvPr/>
        </p:nvSpPr>
        <p:spPr>
          <a:xfrm>
            <a:off x="1066800" y="5715000"/>
            <a:ext cx="7086600" cy="1077218"/>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8100000" scaled="1"/>
            <a:tileRect/>
          </a:gradFill>
        </p:spPr>
        <p:txBody>
          <a:bodyPr wrap="square">
            <a:spAutoFit/>
          </a:bodyPr>
          <a:lstStyle/>
          <a:p>
            <a:pPr algn="ctr"/>
            <a:r>
              <a:rPr lang="ru-RU" sz="1600" dirty="0" smtClean="0">
                <a:solidFill>
                  <a:srgbClr val="002060"/>
                </a:solidFill>
              </a:rPr>
              <a:t>Работа для кинематографа стала еще одной гранью творчества Надежды Ламановой. Она принимала участие в создании костюмов к таким советским киношедеврам, как «Аэлита», «Цирк»,</a:t>
            </a:r>
          </a:p>
          <a:p>
            <a:pPr algn="ctr"/>
            <a:r>
              <a:rPr lang="ru-RU" sz="1600" dirty="0" smtClean="0">
                <a:solidFill>
                  <a:srgbClr val="002060"/>
                </a:solidFill>
              </a:rPr>
              <a:t> «Поколение победителей»,  «Иван Грозный», «Александр Невский»...</a:t>
            </a:r>
            <a:endParaRPr lang="ru-RU" sz="1600" dirty="0">
              <a:solidFill>
                <a:srgbClr val="002060"/>
              </a:solidFill>
            </a:endParaRPr>
          </a:p>
        </p:txBody>
      </p:sp>
      <p:pic>
        <p:nvPicPr>
          <p:cNvPr id="5" name="Рисунок 4" descr="https://img-fotki.yandex.ru/get/15556/39067198.148/0_99462_929331d7_XXL.jpg"/>
          <p:cNvPicPr/>
          <p:nvPr/>
        </p:nvPicPr>
        <p:blipFill>
          <a:blip r:embed="rId3" cstate="print"/>
          <a:srcRect/>
          <a:stretch>
            <a:fillRect/>
          </a:stretch>
        </p:blipFill>
        <p:spPr bwMode="auto">
          <a:xfrm>
            <a:off x="4419600" y="152400"/>
            <a:ext cx="3733800" cy="5029200"/>
          </a:xfrm>
          <a:prstGeom prst="rect">
            <a:avLst/>
          </a:prstGeom>
          <a:noFill/>
          <a:ln w="9525">
            <a:noFill/>
            <a:miter lim="800000"/>
            <a:headEnd/>
            <a:tailEnd/>
          </a:ln>
        </p:spPr>
      </p:pic>
      <p:pic>
        <p:nvPicPr>
          <p:cNvPr id="6" name="Picture 7" descr="http://nlamanova.ru/images/publications/vstupitelnaja_statja/aelita5.jpg"/>
          <p:cNvPicPr>
            <a:picLocks noChangeAspect="1" noChangeArrowheads="1"/>
          </p:cNvPicPr>
          <p:nvPr/>
        </p:nvPicPr>
        <p:blipFill>
          <a:blip r:embed="rId4" cstate="print"/>
          <a:srcRect/>
          <a:stretch>
            <a:fillRect/>
          </a:stretch>
        </p:blipFill>
        <p:spPr bwMode="auto">
          <a:xfrm>
            <a:off x="1066800" y="152400"/>
            <a:ext cx="3240360" cy="5001073"/>
          </a:xfrm>
          <a:prstGeom prst="rect">
            <a:avLst/>
          </a:prstGeom>
          <a:noFill/>
        </p:spPr>
      </p:pic>
      <p:sp>
        <p:nvSpPr>
          <p:cNvPr id="7" name="Прямоугольник 6"/>
          <p:cNvSpPr/>
          <p:nvPr/>
        </p:nvSpPr>
        <p:spPr>
          <a:xfrm>
            <a:off x="4267200" y="5257800"/>
            <a:ext cx="4038600" cy="461665"/>
          </a:xfrm>
          <a:prstGeom prst="rect">
            <a:avLst/>
          </a:prstGeom>
        </p:spPr>
        <p:txBody>
          <a:bodyPr wrap="square">
            <a:spAutoFit/>
          </a:bodyPr>
          <a:lstStyle/>
          <a:p>
            <a:pPr lvl="0" algn="ctr" fontAlgn="base">
              <a:spcBef>
                <a:spcPct val="0"/>
              </a:spcBef>
              <a:spcAft>
                <a:spcPct val="0"/>
              </a:spcAft>
            </a:pPr>
            <a:r>
              <a:rPr lang="ru-RU" sz="1200" b="1" i="1" dirty="0" smtClean="0">
                <a:solidFill>
                  <a:srgbClr val="000000"/>
                </a:solidFill>
                <a:latin typeface="Arial" pitchFamily="34" charset="0"/>
                <a:ea typeface="Calibri" pitchFamily="34" charset="0"/>
                <a:cs typeface="Arial" pitchFamily="34" charset="0"/>
              </a:rPr>
              <a:t>Любовь Орлова в платье от Ламановой фильме </a:t>
            </a:r>
            <a:r>
              <a:rPr lang="ru-RU" sz="1200" b="1" i="1" dirty="0" smtClean="0">
                <a:solidFill>
                  <a:srgbClr val="000000"/>
                </a:solidFill>
                <a:latin typeface="Calibri"/>
                <a:ea typeface="Calibri" pitchFamily="34" charset="0"/>
                <a:cs typeface="Arial" pitchFamily="34" charset="0"/>
              </a:rPr>
              <a:t>«</a:t>
            </a:r>
            <a:r>
              <a:rPr lang="ru-RU" sz="1200" b="1" i="1" dirty="0" smtClean="0">
                <a:solidFill>
                  <a:srgbClr val="000000"/>
                </a:solidFill>
                <a:latin typeface="Arial" pitchFamily="34" charset="0"/>
                <a:ea typeface="Calibri" pitchFamily="34" charset="0"/>
                <a:cs typeface="Arial" pitchFamily="34" charset="0"/>
              </a:rPr>
              <a:t>Цирк</a:t>
            </a:r>
            <a:r>
              <a:rPr lang="ru-RU" sz="1200" b="1" i="1" dirty="0" smtClean="0">
                <a:solidFill>
                  <a:srgbClr val="000000"/>
                </a:solidFill>
                <a:latin typeface="Calibri"/>
                <a:ea typeface="Calibri" pitchFamily="34" charset="0"/>
                <a:cs typeface="Arial" pitchFamily="34" charset="0"/>
              </a:rPr>
              <a:t>»</a:t>
            </a:r>
            <a:r>
              <a:rPr lang="ru-RU" sz="1200" b="1" i="1" dirty="0" smtClean="0">
                <a:solidFill>
                  <a:srgbClr val="000000"/>
                </a:solidFill>
                <a:latin typeface="Arial" pitchFamily="34" charset="0"/>
                <a:ea typeface="Calibri" pitchFamily="34" charset="0"/>
                <a:cs typeface="Arial" pitchFamily="34" charset="0"/>
              </a:rPr>
              <a:t>. 1936 год</a:t>
            </a:r>
            <a:endParaRPr lang="ru-RU" sz="1200" b="1" dirty="0" smtClean="0">
              <a:latin typeface="Arial" pitchFamily="34" charset="0"/>
              <a:cs typeface="Arial" pitchFamily="34" charset="0"/>
            </a:endParaRPr>
          </a:p>
        </p:txBody>
      </p:sp>
      <p:sp>
        <p:nvSpPr>
          <p:cNvPr id="8" name="Прямоугольник 7"/>
          <p:cNvSpPr/>
          <p:nvPr/>
        </p:nvSpPr>
        <p:spPr>
          <a:xfrm>
            <a:off x="990600" y="5257801"/>
            <a:ext cx="3352800" cy="276999"/>
          </a:xfrm>
          <a:prstGeom prst="rect">
            <a:avLst/>
          </a:prstGeom>
        </p:spPr>
        <p:txBody>
          <a:bodyPr wrap="square">
            <a:spAutoFit/>
          </a:bodyPr>
          <a:lstStyle/>
          <a:p>
            <a:r>
              <a:rPr lang="ru-RU" sz="1200" b="1" i="1" dirty="0" smtClean="0">
                <a:latin typeface="Arial" pitchFamily="34" charset="0"/>
                <a:cs typeface="Arial" pitchFamily="34" charset="0"/>
              </a:rPr>
              <a:t>Кадры из  фильма "Аэлита" (1924</a:t>
            </a:r>
            <a:r>
              <a:rPr lang="ru-RU" sz="1200" b="1" dirty="0" smtClean="0">
                <a:latin typeface="Arial" pitchFamily="34" charset="0"/>
                <a:cs typeface="Arial" pitchFamily="34" charset="0"/>
              </a:rPr>
              <a:t>)</a:t>
            </a:r>
            <a:endParaRPr lang="ru-RU" sz="1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0" y="6400800"/>
            <a:ext cx="9144000" cy="338554"/>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8100000" scaled="1"/>
            <a:tileRect/>
          </a:gradFill>
        </p:spPr>
        <p:txBody>
          <a:bodyPr wrap="square">
            <a:spAutoFit/>
          </a:bodyPr>
          <a:lstStyle/>
          <a:p>
            <a:pPr algn="ctr"/>
            <a:r>
              <a:rPr lang="ru-RU" sz="1600" dirty="0" smtClean="0">
                <a:solidFill>
                  <a:srgbClr val="002060"/>
                </a:solidFill>
              </a:rPr>
              <a:t>Платья, принадлежавшие </a:t>
            </a:r>
            <a:r>
              <a:rPr lang="ru-RU" sz="1600" dirty="0" smtClean="0">
                <a:solidFill>
                  <a:schemeClr val="accent4">
                    <a:lumMod val="50000"/>
                  </a:schemeClr>
                </a:solidFill>
              </a:rPr>
              <a:t> </a:t>
            </a:r>
            <a:r>
              <a:rPr lang="ru-RU" sz="1600" dirty="0" smtClean="0">
                <a:solidFill>
                  <a:srgbClr val="002060"/>
                </a:solidFill>
              </a:rPr>
              <a:t>последней российской императрице. Музей Эрмитаж.</a:t>
            </a:r>
            <a:endParaRPr lang="ru-RU" sz="1600" dirty="0">
              <a:solidFill>
                <a:srgbClr val="002060"/>
              </a:solidFill>
            </a:endParaRPr>
          </a:p>
        </p:txBody>
      </p:sp>
      <p:sp>
        <p:nvSpPr>
          <p:cNvPr id="8" name="Прямоугольник 7"/>
          <p:cNvSpPr/>
          <p:nvPr/>
        </p:nvSpPr>
        <p:spPr>
          <a:xfrm>
            <a:off x="0" y="0"/>
            <a:ext cx="9144000" cy="830997"/>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8100000" scaled="1"/>
            <a:tileRect/>
          </a:gradFill>
        </p:spPr>
        <p:txBody>
          <a:bodyPr wrap="square">
            <a:spAutoFit/>
          </a:bodyPr>
          <a:lstStyle/>
          <a:p>
            <a:pPr algn="ctr"/>
            <a:r>
              <a:rPr lang="ru-RU" sz="1600" dirty="0" smtClean="0">
                <a:solidFill>
                  <a:srgbClr val="002060"/>
                </a:solidFill>
              </a:rPr>
              <a:t>В настоящее время работы Надежды Ламановой представлены в Государственном Эрмитаже, в коллекции Александра Васильева, в музее Метрополитен в Нью-Йорке, музее МХАТ и частных коллекциях.</a:t>
            </a:r>
            <a:endParaRPr lang="ru-RU" sz="1600" dirty="0">
              <a:solidFill>
                <a:srgbClr val="002060"/>
              </a:solidFill>
            </a:endParaRPr>
          </a:p>
        </p:txBody>
      </p:sp>
      <p:pic>
        <p:nvPicPr>
          <p:cNvPr id="9" name="Picture 2" descr="Русский модельер Надежда Ламанова"/>
          <p:cNvPicPr>
            <a:picLocks noChangeAspect="1" noChangeArrowheads="1"/>
          </p:cNvPicPr>
          <p:nvPr/>
        </p:nvPicPr>
        <p:blipFill>
          <a:blip r:embed="rId2" cstate="print"/>
          <a:srcRect/>
          <a:stretch>
            <a:fillRect/>
          </a:stretch>
        </p:blipFill>
        <p:spPr bwMode="auto">
          <a:xfrm>
            <a:off x="3124200" y="914400"/>
            <a:ext cx="3048000" cy="5334000"/>
          </a:xfrm>
          <a:prstGeom prst="rect">
            <a:avLst/>
          </a:prstGeom>
          <a:noFill/>
        </p:spPr>
      </p:pic>
      <p:pic>
        <p:nvPicPr>
          <p:cNvPr id="10" name="Picture 4" descr="Русский модельер Надежда Ламанова"/>
          <p:cNvPicPr>
            <a:picLocks noChangeAspect="1" noChangeArrowheads="1"/>
          </p:cNvPicPr>
          <p:nvPr/>
        </p:nvPicPr>
        <p:blipFill>
          <a:blip r:embed="rId3" cstate="print"/>
          <a:srcRect/>
          <a:stretch>
            <a:fillRect/>
          </a:stretch>
        </p:blipFill>
        <p:spPr bwMode="auto">
          <a:xfrm>
            <a:off x="0" y="914400"/>
            <a:ext cx="3124200" cy="5334000"/>
          </a:xfrm>
          <a:prstGeom prst="rect">
            <a:avLst/>
          </a:prstGeom>
          <a:noFill/>
        </p:spPr>
      </p:pic>
      <p:pic>
        <p:nvPicPr>
          <p:cNvPr id="11" name="Picture 6" descr="Русский модельер Надежда Ламанова"/>
          <p:cNvPicPr>
            <a:picLocks noChangeAspect="1" noChangeArrowheads="1"/>
          </p:cNvPicPr>
          <p:nvPr/>
        </p:nvPicPr>
        <p:blipFill>
          <a:blip r:embed="rId4" cstate="print"/>
          <a:srcRect/>
          <a:stretch>
            <a:fillRect/>
          </a:stretch>
        </p:blipFill>
        <p:spPr bwMode="auto">
          <a:xfrm>
            <a:off x="6172200" y="914400"/>
            <a:ext cx="2971800" cy="5334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6" name="Picture 6" descr="https://img-fotki.yandex.ru/get/196237/366311221.7c/0_17ad09_cc7f13a0_XL.jpg"/>
          <p:cNvPicPr>
            <a:picLocks noChangeAspect="1" noChangeArrowheads="1"/>
          </p:cNvPicPr>
          <p:nvPr/>
        </p:nvPicPr>
        <p:blipFill>
          <a:blip r:embed="rId2" cstate="print"/>
          <a:srcRect/>
          <a:stretch>
            <a:fillRect/>
          </a:stretch>
        </p:blipFill>
        <p:spPr bwMode="auto">
          <a:xfrm>
            <a:off x="1371600" y="228600"/>
            <a:ext cx="7467600" cy="5791200"/>
          </a:xfrm>
          <a:prstGeom prst="rect">
            <a:avLst/>
          </a:prstGeom>
          <a:noFill/>
        </p:spPr>
      </p:pic>
      <p:sp>
        <p:nvSpPr>
          <p:cNvPr id="7" name="Прямоугольник 6"/>
          <p:cNvSpPr/>
          <p:nvPr/>
        </p:nvSpPr>
        <p:spPr>
          <a:xfrm>
            <a:off x="1371600" y="6172201"/>
            <a:ext cx="7467600" cy="584775"/>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8100000" scaled="1"/>
            <a:tileRect/>
          </a:gradFill>
        </p:spPr>
        <p:txBody>
          <a:bodyPr wrap="square">
            <a:spAutoFit/>
          </a:bodyPr>
          <a:lstStyle/>
          <a:p>
            <a:pPr algn="ctr"/>
            <a:r>
              <a:rPr lang="ru-RU" sz="1600" dirty="0" smtClean="0">
                <a:solidFill>
                  <a:srgbClr val="002060"/>
                </a:solidFill>
              </a:rPr>
              <a:t>Платья, принадлежавшие Налбандовой-Самсоновой. 1913 год. </a:t>
            </a:r>
          </a:p>
          <a:p>
            <a:pPr algn="ctr"/>
            <a:r>
              <a:rPr lang="ru-RU" sz="1600" dirty="0" smtClean="0">
                <a:solidFill>
                  <a:srgbClr val="002060"/>
                </a:solidFill>
              </a:rPr>
              <a:t>Из коллекции А.Васильева.</a:t>
            </a:r>
            <a:endParaRPr lang="ru-RU" sz="1600" dirty="0">
              <a:solidFill>
                <a:srgbClr val="00206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4" name="Прямоугольник 3"/>
          <p:cNvSpPr/>
          <p:nvPr/>
        </p:nvSpPr>
        <p:spPr>
          <a:xfrm>
            <a:off x="990600" y="6172200"/>
            <a:ext cx="7239000" cy="338554"/>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8100000" scaled="1"/>
            <a:tileRect/>
          </a:gradFill>
        </p:spPr>
        <p:txBody>
          <a:bodyPr wrap="square">
            <a:spAutoFit/>
          </a:bodyPr>
          <a:lstStyle/>
          <a:p>
            <a:pPr algn="ctr"/>
            <a:r>
              <a:rPr lang="ru-RU" sz="1600" dirty="0" smtClean="0">
                <a:solidFill>
                  <a:srgbClr val="002060"/>
                </a:solidFill>
              </a:rPr>
              <a:t>Подвенечное платье. 1910 г. Музей Метрополитен.</a:t>
            </a:r>
            <a:endParaRPr lang="ru-RU" sz="1600" dirty="0">
              <a:solidFill>
                <a:srgbClr val="002060"/>
              </a:solidFill>
            </a:endParaRPr>
          </a:p>
        </p:txBody>
      </p:sp>
      <p:pic>
        <p:nvPicPr>
          <p:cNvPr id="7" name="Picture 4" descr="https://img-fotki.yandex.ru/get/65661/366311221.7c/0_17ad0d_ff5f7b67_XL.jpg"/>
          <p:cNvPicPr>
            <a:picLocks noChangeAspect="1" noChangeArrowheads="1"/>
          </p:cNvPicPr>
          <p:nvPr/>
        </p:nvPicPr>
        <p:blipFill>
          <a:blip r:embed="rId3" cstate="print"/>
          <a:srcRect/>
          <a:stretch>
            <a:fillRect/>
          </a:stretch>
        </p:blipFill>
        <p:spPr bwMode="auto">
          <a:xfrm>
            <a:off x="2514600" y="152400"/>
            <a:ext cx="4200525" cy="57150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4" name="Прямоугольник 3"/>
          <p:cNvSpPr/>
          <p:nvPr/>
        </p:nvSpPr>
        <p:spPr>
          <a:xfrm>
            <a:off x="990600" y="4648200"/>
            <a:ext cx="7239000" cy="584775"/>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8100000" scaled="1"/>
            <a:tileRect/>
          </a:gradFill>
        </p:spPr>
        <p:txBody>
          <a:bodyPr wrap="square">
            <a:spAutoFit/>
          </a:bodyPr>
          <a:lstStyle/>
          <a:p>
            <a:pPr algn="ctr"/>
            <a:r>
              <a:rPr lang="ru-RU" sz="1600" dirty="0" smtClean="0">
                <a:solidFill>
                  <a:srgbClr val="002060"/>
                </a:solidFill>
              </a:rPr>
              <a:t>Эскизы шляп Веры Мухиной для «Ателье мод Надежды Ламановой». 1926 год. Частная коллекция.</a:t>
            </a:r>
            <a:endParaRPr lang="ru-RU" sz="1600" dirty="0">
              <a:solidFill>
                <a:srgbClr val="002060"/>
              </a:solidFill>
            </a:endParaRPr>
          </a:p>
        </p:txBody>
      </p:sp>
      <p:pic>
        <p:nvPicPr>
          <p:cNvPr id="6" name="Picture 2" descr="https://img-fotki.yandex.ru/get/196548/366311221.7c/0_17ad2d_9d4738bc_XL.jpg"/>
          <p:cNvPicPr>
            <a:picLocks noChangeAspect="1" noChangeArrowheads="1"/>
          </p:cNvPicPr>
          <p:nvPr/>
        </p:nvPicPr>
        <p:blipFill>
          <a:blip r:embed="rId3" cstate="print"/>
          <a:srcRect/>
          <a:stretch>
            <a:fillRect/>
          </a:stretch>
        </p:blipFill>
        <p:spPr bwMode="auto">
          <a:xfrm>
            <a:off x="1066800" y="1219200"/>
            <a:ext cx="7086600" cy="324802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4" name="Прямоугольник 3"/>
          <p:cNvSpPr/>
          <p:nvPr/>
        </p:nvSpPr>
        <p:spPr>
          <a:xfrm>
            <a:off x="0" y="5638800"/>
            <a:ext cx="3200400" cy="1169551"/>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8100000" scaled="1"/>
            <a:tileRect/>
          </a:gradFill>
        </p:spPr>
        <p:txBody>
          <a:bodyPr wrap="square">
            <a:spAutoFit/>
          </a:bodyPr>
          <a:lstStyle/>
          <a:p>
            <a:r>
              <a:rPr lang="ru-RU" sz="1400" dirty="0" smtClean="0"/>
              <a:t>Платье из парчи и шелка </a:t>
            </a:r>
          </a:p>
          <a:p>
            <a:r>
              <a:rPr lang="ru-RU" sz="1400" dirty="0" smtClean="0"/>
              <a:t>Фру Юлианы, которую играла Ольга Книппер-Чехова в спектакле "У жизни в лапах" в 1911 году. Коллекция МХАТа.</a:t>
            </a:r>
            <a:endParaRPr lang="ru-RU" sz="1400" dirty="0"/>
          </a:p>
        </p:txBody>
      </p:sp>
      <p:pic>
        <p:nvPicPr>
          <p:cNvPr id="61444" name="Picture 4" descr="Ламанова_0539"/>
          <p:cNvPicPr>
            <a:picLocks noChangeAspect="1" noChangeArrowheads="1"/>
          </p:cNvPicPr>
          <p:nvPr/>
        </p:nvPicPr>
        <p:blipFill>
          <a:blip r:embed="rId3" cstate="print"/>
          <a:srcRect/>
          <a:stretch>
            <a:fillRect/>
          </a:stretch>
        </p:blipFill>
        <p:spPr bwMode="auto">
          <a:xfrm>
            <a:off x="3200400" y="0"/>
            <a:ext cx="5943600" cy="4572000"/>
          </a:xfrm>
          <a:prstGeom prst="rect">
            <a:avLst/>
          </a:prstGeom>
          <a:noFill/>
        </p:spPr>
      </p:pic>
      <p:pic>
        <p:nvPicPr>
          <p:cNvPr id="7" name="Picture 2" descr="Ламанова_0542"/>
          <p:cNvPicPr>
            <a:picLocks noChangeAspect="1" noChangeArrowheads="1"/>
          </p:cNvPicPr>
          <p:nvPr/>
        </p:nvPicPr>
        <p:blipFill>
          <a:blip r:embed="rId4" cstate="print"/>
          <a:srcRect/>
          <a:stretch>
            <a:fillRect/>
          </a:stretch>
        </p:blipFill>
        <p:spPr bwMode="auto">
          <a:xfrm>
            <a:off x="0" y="0"/>
            <a:ext cx="3200400" cy="5638800"/>
          </a:xfrm>
          <a:prstGeom prst="rect">
            <a:avLst/>
          </a:prstGeom>
          <a:noFill/>
        </p:spPr>
      </p:pic>
      <p:sp>
        <p:nvSpPr>
          <p:cNvPr id="8" name="Прямоугольник 7"/>
          <p:cNvSpPr/>
          <p:nvPr/>
        </p:nvSpPr>
        <p:spPr>
          <a:xfrm>
            <a:off x="3200400" y="4572000"/>
            <a:ext cx="5943600" cy="523220"/>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8100000" scaled="1"/>
            <a:tileRect/>
          </a:gradFill>
        </p:spPr>
        <p:txBody>
          <a:bodyPr wrap="square">
            <a:spAutoFit/>
          </a:bodyPr>
          <a:lstStyle/>
          <a:p>
            <a:pPr algn="ctr"/>
            <a:r>
              <a:rPr lang="ru-RU" sz="1400" dirty="0" smtClean="0"/>
              <a:t>Женские платья к спектаклю "Анна Каренина«. 1937 г. </a:t>
            </a:r>
          </a:p>
          <a:p>
            <a:pPr algn="ctr"/>
            <a:r>
              <a:rPr lang="ru-RU" sz="1400" dirty="0" smtClean="0"/>
              <a:t>Коллекция МХАТа.</a:t>
            </a:r>
            <a:endParaRPr lang="ru-RU" sz="1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p:cNvPicPr>
            <a:picLocks noChangeAspect="1" noChangeArrowheads="1"/>
          </p:cNvPicPr>
          <p:nvPr/>
        </p:nvPicPr>
        <p:blipFill>
          <a:blip r:embed="rId2" cstate="print"/>
          <a:srcRect l="16857"/>
          <a:stretch>
            <a:fillRect/>
          </a:stretch>
        </p:blipFill>
        <p:spPr bwMode="auto">
          <a:xfrm>
            <a:off x="5410200" y="3733800"/>
            <a:ext cx="3623679" cy="2895600"/>
          </a:xfrm>
          <a:prstGeom prst="rect">
            <a:avLst/>
          </a:prstGeom>
          <a:noFill/>
          <a:ln w="9525">
            <a:noFill/>
            <a:miter lim="800000"/>
            <a:headEnd/>
            <a:tailEnd/>
          </a:ln>
          <a:effectLst>
            <a:softEdge rad="127000"/>
          </a:effectLst>
        </p:spPr>
      </p:pic>
      <p:sp>
        <p:nvSpPr>
          <p:cNvPr id="9" name="TextBox 8"/>
          <p:cNvSpPr txBox="1"/>
          <p:nvPr/>
        </p:nvSpPr>
        <p:spPr>
          <a:xfrm>
            <a:off x="1295400" y="152400"/>
            <a:ext cx="7543800" cy="1077218"/>
          </a:xfrm>
          <a:prstGeom prst="rect">
            <a:avLst/>
          </a:prstGeom>
          <a:gradFill flip="none" rotWithShape="1">
            <a:gsLst>
              <a:gs pos="0">
                <a:srgbClr val="ECA4CD">
                  <a:tint val="66000"/>
                  <a:satMod val="160000"/>
                </a:srgbClr>
              </a:gs>
              <a:gs pos="50000">
                <a:srgbClr val="ECA4CD">
                  <a:tint val="44500"/>
                  <a:satMod val="160000"/>
                </a:srgbClr>
              </a:gs>
              <a:gs pos="100000">
                <a:srgbClr val="ECA4CD">
                  <a:tint val="23500"/>
                  <a:satMod val="160000"/>
                </a:srgbClr>
              </a:gs>
            </a:gsLst>
            <a:path path="circle">
              <a:fillToRect l="50000" t="50000" r="50000" b="50000"/>
            </a:path>
            <a:tileRect/>
          </a:gradFill>
          <a:ln>
            <a:solidFill>
              <a:srgbClr val="ECA4CD"/>
            </a:solidFill>
          </a:ln>
        </p:spPr>
        <p:txBody>
          <a:bodyPr wrap="square" rtlCol="0">
            <a:spAutoFit/>
          </a:bodyPr>
          <a:lstStyle/>
          <a:p>
            <a:pPr algn="ctr"/>
            <a:r>
              <a:rPr lang="ru-RU" sz="1600" dirty="0" smtClean="0">
                <a:solidFill>
                  <a:srgbClr val="002060"/>
                </a:solidFill>
              </a:rPr>
              <a:t>В 1994 году В.Зайцевым был учрежден конкурс профессиональных модельеров имени Н. Ламановой, который проводится среди профессиональных модельеров, помогая развитию моды как искусства и как индустрии в современной России. </a:t>
            </a:r>
            <a:endParaRPr lang="ru-RU" sz="1600" dirty="0">
              <a:solidFill>
                <a:srgbClr val="002060"/>
              </a:solidFill>
            </a:endParaRPr>
          </a:p>
        </p:txBody>
      </p:sp>
      <p:pic>
        <p:nvPicPr>
          <p:cNvPr id="28679" name="Picture 7"/>
          <p:cNvPicPr>
            <a:picLocks noChangeAspect="1" noChangeArrowheads="1"/>
          </p:cNvPicPr>
          <p:nvPr/>
        </p:nvPicPr>
        <p:blipFill>
          <a:blip r:embed="rId3" cstate="print"/>
          <a:srcRect/>
          <a:stretch>
            <a:fillRect/>
          </a:stretch>
        </p:blipFill>
        <p:spPr bwMode="auto">
          <a:xfrm>
            <a:off x="4800600" y="1219200"/>
            <a:ext cx="1899900" cy="2533200"/>
          </a:xfrm>
          <a:prstGeom prst="rect">
            <a:avLst/>
          </a:prstGeom>
          <a:noFill/>
          <a:ln w="9525">
            <a:noFill/>
            <a:miter lim="800000"/>
            <a:headEnd/>
            <a:tailEnd/>
          </a:ln>
          <a:effectLst>
            <a:softEdge rad="127000"/>
          </a:effectLst>
        </p:spPr>
      </p:pic>
      <p:pic>
        <p:nvPicPr>
          <p:cNvPr id="28680" name="Picture 8"/>
          <p:cNvPicPr>
            <a:picLocks noChangeAspect="1" noChangeArrowheads="1"/>
          </p:cNvPicPr>
          <p:nvPr/>
        </p:nvPicPr>
        <p:blipFill>
          <a:blip r:embed="rId4" cstate="print"/>
          <a:srcRect/>
          <a:stretch>
            <a:fillRect/>
          </a:stretch>
        </p:blipFill>
        <p:spPr bwMode="auto">
          <a:xfrm>
            <a:off x="2819400" y="1371600"/>
            <a:ext cx="1371600" cy="2216482"/>
          </a:xfrm>
          <a:prstGeom prst="rect">
            <a:avLst/>
          </a:prstGeom>
          <a:noFill/>
          <a:ln w="9525">
            <a:noFill/>
            <a:miter lim="800000"/>
            <a:headEnd/>
            <a:tailEnd/>
          </a:ln>
          <a:effectLst>
            <a:softEdge rad="63500"/>
          </a:effectLst>
        </p:spPr>
      </p:pic>
      <p:pic>
        <p:nvPicPr>
          <p:cNvPr id="8" name="Picture 6"/>
          <p:cNvPicPr>
            <a:picLocks noChangeAspect="1" noChangeArrowheads="1"/>
          </p:cNvPicPr>
          <p:nvPr/>
        </p:nvPicPr>
        <p:blipFill>
          <a:blip r:embed="rId5" cstate="print"/>
          <a:srcRect/>
          <a:stretch>
            <a:fillRect/>
          </a:stretch>
        </p:blipFill>
        <p:spPr bwMode="auto">
          <a:xfrm>
            <a:off x="1143000" y="3733800"/>
            <a:ext cx="4267200" cy="2847975"/>
          </a:xfrm>
          <a:prstGeom prst="rect">
            <a:avLst/>
          </a:prstGeom>
          <a:noFill/>
          <a:ln w="9525">
            <a:noFill/>
            <a:miter lim="800000"/>
            <a:headEnd/>
            <a:tailEnd/>
          </a:ln>
          <a:effectLst>
            <a:softEdge rad="127000"/>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4" name="Прямоугольник 3"/>
          <p:cNvSpPr/>
          <p:nvPr/>
        </p:nvSpPr>
        <p:spPr>
          <a:xfrm>
            <a:off x="1143000" y="2438400"/>
            <a:ext cx="6934200" cy="3785652"/>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path path="circle">
              <a:fillToRect l="50000" t="50000" r="50000" b="50000"/>
            </a:path>
            <a:tileRect/>
          </a:gradFill>
          <a:ln>
            <a:solidFill>
              <a:srgbClr val="ECA4CD"/>
            </a:solidFill>
          </a:ln>
        </p:spPr>
        <p:txBody>
          <a:bodyPr wrap="square">
            <a:spAutoFit/>
          </a:bodyPr>
          <a:lstStyle/>
          <a:p>
            <a:r>
              <a:rPr lang="ru-RU" sz="1600" dirty="0" smtClean="0">
                <a:solidFill>
                  <a:srgbClr val="002060"/>
                </a:solidFill>
              </a:rPr>
              <a:t>Несмотря на широкий интерес к моде, история отечественной моды и связанные с нею имена практически неизвестны широкой общественности. </a:t>
            </a:r>
            <a:br>
              <a:rPr lang="ru-RU" sz="1600" dirty="0" smtClean="0">
                <a:solidFill>
                  <a:srgbClr val="002060"/>
                </a:solidFill>
              </a:rPr>
            </a:br>
            <a:r>
              <a:rPr lang="ru-RU" sz="1600" dirty="0" smtClean="0">
                <a:solidFill>
                  <a:srgbClr val="002060"/>
                </a:solidFill>
              </a:rPr>
              <a:t>С целью поднятия общественного интереса к этой проблеме и признания заслуг выдающихся деятелей российской моды Московский Дом Моды Вячеслава Зайцева объявил об основании ежегодной Научно-практической конференции «Российская Мода». 9 февраля 2016 года в Московском Доме Моды В.М. Зайцева прошла I Научно-практическая конференция «Российская мода». Тема  </a:t>
            </a:r>
            <a:r>
              <a:rPr lang="en-US" sz="1600" dirty="0" smtClean="0">
                <a:solidFill>
                  <a:srgbClr val="002060"/>
                </a:solidFill>
              </a:rPr>
              <a:t>I </a:t>
            </a:r>
            <a:r>
              <a:rPr lang="ru-RU" sz="1600" dirty="0" smtClean="0">
                <a:solidFill>
                  <a:srgbClr val="002060"/>
                </a:solidFill>
              </a:rPr>
              <a:t>конференции – «Н.П. Ламанова – Легенда Российской моды». В конференции приняли участие Александр Васильев, Тамара Коршунова (ведущий научный сотрудник Государственного Эрмитажа), Наталья Ездина (доцент кафедры сценического костюма школы-студии МХАТ), Алла Щипакина (ведущий искусствовед ОДМО на Кузнецком Мосту) и многие другие.</a:t>
            </a:r>
            <a:endParaRPr lang="ru-RU" sz="1600" dirty="0">
              <a:solidFill>
                <a:srgbClr val="002060"/>
              </a:solidFill>
            </a:endParaRPr>
          </a:p>
        </p:txBody>
      </p:sp>
      <p:pic>
        <p:nvPicPr>
          <p:cNvPr id="1026" name="Picture 2" descr="Фото Slava Zaitsev Московский Дом Моды."/>
          <p:cNvPicPr>
            <a:picLocks noChangeAspect="1" noChangeArrowheads="1"/>
          </p:cNvPicPr>
          <p:nvPr/>
        </p:nvPicPr>
        <p:blipFill>
          <a:blip r:embed="rId3" cstate="print"/>
          <a:srcRect/>
          <a:stretch>
            <a:fillRect/>
          </a:stretch>
        </p:blipFill>
        <p:spPr bwMode="auto">
          <a:xfrm>
            <a:off x="1371600" y="0"/>
            <a:ext cx="6629400" cy="226695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95400" y="152400"/>
            <a:ext cx="7696200" cy="646331"/>
          </a:xfrm>
          <a:prstGeom prst="rect">
            <a:avLst/>
          </a:prstGeom>
          <a:solidFill>
            <a:schemeClr val="accent5">
              <a:lumMod val="75000"/>
            </a:schemeClr>
          </a:solidFill>
          <a:ln>
            <a:solidFill>
              <a:schemeClr val="accent6"/>
            </a:solidFill>
          </a:ln>
        </p:spPr>
        <p:txBody>
          <a:bodyPr wrap="square">
            <a:spAutoFit/>
          </a:bodyPr>
          <a:lstStyle/>
          <a:p>
            <a:pPr algn="ctr"/>
            <a:r>
              <a:rPr lang="ru-RU" dirty="0" smtClean="0">
                <a:solidFill>
                  <a:schemeClr val="bg1"/>
                </a:solidFill>
                <a:latin typeface="Century Schoolbook" pitchFamily="18" charset="0"/>
              </a:rPr>
              <a:t>Книги, статьи и заметки  из журналов и книг о модельере из фонда библиотеки</a:t>
            </a:r>
            <a:endParaRPr lang="ru-RU" dirty="0">
              <a:solidFill>
                <a:schemeClr val="bg1"/>
              </a:solidFill>
              <a:latin typeface="Century Schoolbook" pitchFamily="18" charset="0"/>
            </a:endParaRPr>
          </a:p>
        </p:txBody>
      </p:sp>
      <p:pic>
        <p:nvPicPr>
          <p:cNvPr id="4" name="Picture 4" descr="W:\история костюма книги\калашникова народ.костюм.jpg"/>
          <p:cNvPicPr>
            <a:picLocks noChangeAspect="1" noChangeArrowheads="1"/>
          </p:cNvPicPr>
          <p:nvPr/>
        </p:nvPicPr>
        <p:blipFill>
          <a:blip r:embed="rId2" cstate="print"/>
          <a:srcRect/>
          <a:stretch>
            <a:fillRect/>
          </a:stretch>
        </p:blipFill>
        <p:spPr bwMode="auto">
          <a:xfrm>
            <a:off x="6553200" y="990600"/>
            <a:ext cx="2062336" cy="2660104"/>
          </a:xfrm>
          <a:prstGeom prst="rect">
            <a:avLst/>
          </a:prstGeom>
          <a:noFill/>
        </p:spPr>
      </p:pic>
      <p:pic>
        <p:nvPicPr>
          <p:cNvPr id="5" name="Picture 2" descr="http://mywishlist.ru/pic/i/wish/300x300/008/465/658.jpeg"/>
          <p:cNvPicPr>
            <a:picLocks noChangeAspect="1" noChangeArrowheads="1"/>
          </p:cNvPicPr>
          <p:nvPr/>
        </p:nvPicPr>
        <p:blipFill>
          <a:blip r:embed="rId3" cstate="print"/>
          <a:srcRect/>
          <a:stretch>
            <a:fillRect/>
          </a:stretch>
        </p:blipFill>
        <p:spPr bwMode="auto">
          <a:xfrm>
            <a:off x="1524000" y="990600"/>
            <a:ext cx="2057400" cy="2590800"/>
          </a:xfrm>
          <a:prstGeom prst="rect">
            <a:avLst/>
          </a:prstGeom>
          <a:noFill/>
        </p:spPr>
      </p:pic>
      <p:pic>
        <p:nvPicPr>
          <p:cNvPr id="6" name="Picture 4" descr="http://www.biblio-globus.us/photos1/943/9430360.jpg"/>
          <p:cNvPicPr>
            <a:picLocks noChangeAspect="1" noChangeArrowheads="1"/>
          </p:cNvPicPr>
          <p:nvPr/>
        </p:nvPicPr>
        <p:blipFill>
          <a:blip r:embed="rId4" cstate="print"/>
          <a:srcRect/>
          <a:stretch>
            <a:fillRect/>
          </a:stretch>
        </p:blipFill>
        <p:spPr bwMode="auto">
          <a:xfrm>
            <a:off x="4038600" y="990600"/>
            <a:ext cx="2057400" cy="2590800"/>
          </a:xfrm>
          <a:prstGeom prst="rect">
            <a:avLst/>
          </a:prstGeom>
          <a:noFill/>
        </p:spPr>
      </p:pic>
      <p:pic>
        <p:nvPicPr>
          <p:cNvPr id="7" name="Picture 6" descr="W:\фото книг по дизайну\ермилова история домов моды.jpg"/>
          <p:cNvPicPr>
            <a:picLocks noChangeAspect="1" noChangeArrowheads="1"/>
          </p:cNvPicPr>
          <p:nvPr/>
        </p:nvPicPr>
        <p:blipFill>
          <a:blip r:embed="rId5" cstate="print"/>
          <a:srcRect/>
          <a:stretch>
            <a:fillRect/>
          </a:stretch>
        </p:blipFill>
        <p:spPr bwMode="auto">
          <a:xfrm rot="1769262">
            <a:off x="5409811" y="3648917"/>
            <a:ext cx="1905000" cy="2666999"/>
          </a:xfrm>
          <a:prstGeom prst="rect">
            <a:avLst/>
          </a:prstGeom>
          <a:noFill/>
        </p:spPr>
      </p:pic>
      <p:pic>
        <p:nvPicPr>
          <p:cNvPr id="8" name="Picture 4" descr="http://mywishlist.ru/pic/i/wish/300x300/004/835/596.jpeg"/>
          <p:cNvPicPr>
            <a:picLocks noChangeAspect="1" noChangeArrowheads="1"/>
          </p:cNvPicPr>
          <p:nvPr/>
        </p:nvPicPr>
        <p:blipFill>
          <a:blip r:embed="rId6" cstate="print"/>
          <a:srcRect/>
          <a:stretch>
            <a:fillRect/>
          </a:stretch>
        </p:blipFill>
        <p:spPr bwMode="auto">
          <a:xfrm rot="19793747">
            <a:off x="2816816" y="3653249"/>
            <a:ext cx="1905000" cy="26289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95400" y="152400"/>
            <a:ext cx="7696200" cy="646331"/>
          </a:xfrm>
          <a:prstGeom prst="rect">
            <a:avLst/>
          </a:prstGeom>
          <a:solidFill>
            <a:schemeClr val="accent5">
              <a:lumMod val="75000"/>
            </a:schemeClr>
          </a:solidFill>
          <a:ln>
            <a:solidFill>
              <a:schemeClr val="accent6"/>
            </a:solidFill>
          </a:ln>
        </p:spPr>
        <p:txBody>
          <a:bodyPr wrap="square">
            <a:spAutoFit/>
          </a:bodyPr>
          <a:lstStyle/>
          <a:p>
            <a:pPr algn="ctr"/>
            <a:r>
              <a:rPr lang="ru-RU" dirty="0" smtClean="0">
                <a:solidFill>
                  <a:schemeClr val="bg1"/>
                </a:solidFill>
                <a:latin typeface="Century Schoolbook" pitchFamily="18" charset="0"/>
              </a:rPr>
              <a:t>Книги, статьи и заметки  из журналов и книг о модельере из фонда библиотеки</a:t>
            </a:r>
            <a:endParaRPr lang="ru-RU" dirty="0">
              <a:solidFill>
                <a:schemeClr val="bg1"/>
              </a:solidFill>
              <a:latin typeface="Century Schoolbook" pitchFamily="18" charset="0"/>
            </a:endParaRPr>
          </a:p>
        </p:txBody>
      </p:sp>
      <p:pic>
        <p:nvPicPr>
          <p:cNvPr id="9" name="Picture 2" descr="http://www.libex.ru/img/x/34/34/8bd34.jpg"/>
          <p:cNvPicPr>
            <a:picLocks noChangeAspect="1" noChangeArrowheads="1"/>
          </p:cNvPicPr>
          <p:nvPr/>
        </p:nvPicPr>
        <p:blipFill>
          <a:blip r:embed="rId2" cstate="print"/>
          <a:srcRect/>
          <a:stretch>
            <a:fillRect/>
          </a:stretch>
        </p:blipFill>
        <p:spPr bwMode="auto">
          <a:xfrm rot="1599575">
            <a:off x="1471743" y="836996"/>
            <a:ext cx="2057400" cy="2971801"/>
          </a:xfrm>
          <a:prstGeom prst="rect">
            <a:avLst/>
          </a:prstGeom>
          <a:noFill/>
          <a:effectLst>
            <a:softEdge rad="63500"/>
          </a:effectLst>
        </p:spPr>
      </p:pic>
      <p:pic>
        <p:nvPicPr>
          <p:cNvPr id="10" name="Picture 10" descr="http://kuhlrabi.ru/files_4_images/5/27171.jpg"/>
          <p:cNvPicPr>
            <a:picLocks noChangeAspect="1" noChangeArrowheads="1"/>
          </p:cNvPicPr>
          <p:nvPr/>
        </p:nvPicPr>
        <p:blipFill>
          <a:blip r:embed="rId3" cstate="print"/>
          <a:srcRect/>
          <a:stretch>
            <a:fillRect/>
          </a:stretch>
        </p:blipFill>
        <p:spPr bwMode="auto">
          <a:xfrm rot="20238613">
            <a:off x="6519789" y="906111"/>
            <a:ext cx="2133600" cy="2971800"/>
          </a:xfrm>
          <a:prstGeom prst="rect">
            <a:avLst/>
          </a:prstGeom>
          <a:noFill/>
          <a:effectLst>
            <a:softEdge rad="63500"/>
          </a:effectLst>
        </p:spPr>
      </p:pic>
      <p:pic>
        <p:nvPicPr>
          <p:cNvPr id="13" name="Picture 5"/>
          <p:cNvPicPr>
            <a:picLocks noChangeAspect="1" noChangeArrowheads="1"/>
          </p:cNvPicPr>
          <p:nvPr/>
        </p:nvPicPr>
        <p:blipFill>
          <a:blip r:embed="rId4" cstate="print"/>
          <a:srcRect/>
          <a:stretch>
            <a:fillRect/>
          </a:stretch>
        </p:blipFill>
        <p:spPr bwMode="auto">
          <a:xfrm>
            <a:off x="4724400" y="3886200"/>
            <a:ext cx="2133600" cy="2971800"/>
          </a:xfrm>
          <a:prstGeom prst="rect">
            <a:avLst/>
          </a:prstGeom>
          <a:noFill/>
          <a:ln w="9525">
            <a:noFill/>
            <a:miter lim="800000"/>
            <a:headEnd/>
            <a:tailEnd/>
          </a:ln>
          <a:effectLst/>
        </p:spPr>
      </p:pic>
      <p:pic>
        <p:nvPicPr>
          <p:cNvPr id="14" name="Picture 20"/>
          <p:cNvPicPr>
            <a:picLocks noChangeAspect="1" noChangeArrowheads="1"/>
          </p:cNvPicPr>
          <p:nvPr/>
        </p:nvPicPr>
        <p:blipFill>
          <a:blip r:embed="rId5" cstate="print"/>
          <a:srcRect/>
          <a:stretch>
            <a:fillRect/>
          </a:stretch>
        </p:blipFill>
        <p:spPr bwMode="auto">
          <a:xfrm>
            <a:off x="3962400" y="914400"/>
            <a:ext cx="2209800" cy="2971800"/>
          </a:xfrm>
          <a:prstGeom prst="rect">
            <a:avLst/>
          </a:prstGeom>
          <a:noFill/>
          <a:ln w="9525">
            <a:noFill/>
            <a:miter lim="800000"/>
            <a:headEnd/>
            <a:tailEnd/>
          </a:ln>
          <a:effectLst>
            <a:softEdge rad="127000"/>
          </a:effectLst>
        </p:spPr>
      </p:pic>
      <p:pic>
        <p:nvPicPr>
          <p:cNvPr id="60420" name="Picture 4"/>
          <p:cNvPicPr>
            <a:picLocks noChangeAspect="1" noChangeArrowheads="1"/>
          </p:cNvPicPr>
          <p:nvPr/>
        </p:nvPicPr>
        <p:blipFill>
          <a:blip r:embed="rId6" cstate="print"/>
          <a:srcRect/>
          <a:stretch>
            <a:fillRect/>
          </a:stretch>
        </p:blipFill>
        <p:spPr bwMode="auto">
          <a:xfrm>
            <a:off x="2209800" y="3886200"/>
            <a:ext cx="2133600" cy="2971800"/>
          </a:xfrm>
          <a:prstGeom prst="rect">
            <a:avLst/>
          </a:prstGeom>
          <a:noFill/>
          <a:ln w="9525">
            <a:noFill/>
            <a:miter lim="800000"/>
            <a:headEnd/>
            <a:tailEnd/>
          </a:ln>
          <a:effectLst/>
        </p:spPr>
      </p:pic>
      <p:pic>
        <p:nvPicPr>
          <p:cNvPr id="60421" name="Picture 5"/>
          <p:cNvPicPr>
            <a:picLocks noChangeAspect="1" noChangeArrowheads="1"/>
          </p:cNvPicPr>
          <p:nvPr/>
        </p:nvPicPr>
        <p:blipFill>
          <a:blip r:embed="rId7" cstate="print"/>
          <a:srcRect/>
          <a:stretch>
            <a:fillRect/>
          </a:stretch>
        </p:blipFill>
        <p:spPr bwMode="auto">
          <a:xfrm>
            <a:off x="6858000" y="3886200"/>
            <a:ext cx="2133600" cy="2971800"/>
          </a:xfrm>
          <a:prstGeom prst="rect">
            <a:avLst/>
          </a:prstGeom>
          <a:noFill/>
          <a:ln w="9525">
            <a:noFill/>
            <a:miter lim="800000"/>
            <a:headEnd/>
            <a:tailEnd/>
          </a:ln>
          <a:effectLst/>
        </p:spPr>
      </p:pic>
      <p:pic>
        <p:nvPicPr>
          <p:cNvPr id="18" name="Picture 8"/>
          <p:cNvPicPr>
            <a:picLocks noChangeAspect="1" noChangeArrowheads="1"/>
          </p:cNvPicPr>
          <p:nvPr/>
        </p:nvPicPr>
        <p:blipFill>
          <a:blip r:embed="rId8" cstate="print"/>
          <a:srcRect/>
          <a:stretch>
            <a:fillRect/>
          </a:stretch>
        </p:blipFill>
        <p:spPr bwMode="auto">
          <a:xfrm>
            <a:off x="228600" y="3886200"/>
            <a:ext cx="2133600" cy="2971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a:ln w="9525">
            <a:noFill/>
            <a:miter lim="800000"/>
            <a:headEnd/>
            <a:tailEnd/>
          </a:ln>
          <a:effectLst/>
        </p:spPr>
      </p:pic>
      <p:sp>
        <p:nvSpPr>
          <p:cNvPr id="5" name="TextBox 4"/>
          <p:cNvSpPr txBox="1"/>
          <p:nvPr/>
        </p:nvSpPr>
        <p:spPr>
          <a:xfrm>
            <a:off x="1295400" y="1295400"/>
            <a:ext cx="6705600" cy="1676400"/>
          </a:xfrm>
          <a:prstGeom prst="rect">
            <a:avLst/>
          </a:prstGeom>
          <a:noFill/>
        </p:spPr>
        <p:txBody>
          <a:bodyPr wrap="square" rtlCol="0">
            <a:prstTxWarp prst="textArchDown">
              <a:avLst/>
            </a:prstTxWarp>
            <a:spAutoFit/>
            <a:scene3d>
              <a:camera prst="orthographicFront"/>
              <a:lightRig rig="glow" dir="tl">
                <a:rot lat="0" lon="0" rev="5400000"/>
              </a:lightRig>
            </a:scene3d>
            <a:sp3d extrusionH="57150" contourW="12700">
              <a:bevelT w="25400" h="25400" prst="angle"/>
              <a:contourClr>
                <a:schemeClr val="accent6">
                  <a:shade val="73000"/>
                </a:schemeClr>
              </a:contourClr>
            </a:sp3d>
          </a:bodyPr>
          <a:lstStyle/>
          <a:p>
            <a:pPr algn="ctr"/>
            <a:r>
              <a:rPr lang="ru-RU" sz="4400" b="1" dirty="0" smtClean="0">
                <a:ln w="11430">
                  <a:solidFill>
                    <a:schemeClr val="accent5">
                      <a:lumMod val="75000"/>
                    </a:schemeClr>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СПАСИБО </a:t>
            </a:r>
          </a:p>
          <a:p>
            <a:pPr algn="ctr"/>
            <a:r>
              <a:rPr lang="ru-RU" sz="4400" b="1" dirty="0" smtClean="0">
                <a:ln w="11430">
                  <a:solidFill>
                    <a:schemeClr val="accent5">
                      <a:lumMod val="75000"/>
                    </a:schemeClr>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ЗА ВНИМАНИЕ!</a:t>
            </a:r>
            <a:endParaRPr lang="ru-RU" sz="4400" b="1" dirty="0">
              <a:ln w="11430">
                <a:solidFill>
                  <a:schemeClr val="accent5">
                    <a:lumMod val="75000"/>
                  </a:schemeClr>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Другая 2">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1199</TotalTime>
  <Words>933</Words>
  <Application>Microsoft Office PowerPoint</Application>
  <PresentationFormat>Экран (4:3)</PresentationFormat>
  <Paragraphs>49</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Солнцестояние</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Админ</dc:creator>
  <cp:lastModifiedBy>Admin</cp:lastModifiedBy>
  <cp:revision>113</cp:revision>
  <dcterms:modified xsi:type="dcterms:W3CDTF">2024-03-04T12:22:02Z</dcterms:modified>
</cp:coreProperties>
</file>